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5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3A8AE-4A66-4AA6-882B-3C4FA50A6E52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981C0-B8C9-436C-9756-778C59F06C3E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COVID járvánnyal kapcsolatos 2021. évi statisztika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>
                <a:solidFill>
                  <a:schemeClr val="tx2">
                    <a:lumMod val="75000"/>
                  </a:schemeClr>
                </a:solidFill>
              </a:rPr>
              <a:t>Egészségügyi felelősök konzultációs napja 2022. május. 25.</a:t>
            </a:r>
          </a:p>
          <a:p>
            <a:endParaRPr lang="hu-H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</a:rPr>
              <a:t>Vámos Magdolna </a:t>
            </a:r>
          </a:p>
          <a:p>
            <a:r>
              <a:rPr lang="hu-HU" sz="2200" dirty="0" smtClean="0">
                <a:solidFill>
                  <a:schemeClr val="tx2">
                    <a:lumMod val="75000"/>
                  </a:schemeClr>
                </a:solidFill>
              </a:rPr>
              <a:t>egészségügyi szakmai vezető</a:t>
            </a:r>
          </a:p>
          <a:p>
            <a:endParaRPr lang="hu-HU" dirty="0"/>
          </a:p>
        </p:txBody>
      </p:sp>
      <p:pic>
        <p:nvPicPr>
          <p:cNvPr id="4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683568" y="980728"/>
          <a:ext cx="8064897" cy="558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2688299"/>
              </a:tblGrid>
              <a:tr h="36078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intézmény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dolgozó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ügyfél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Zágrábi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Szalóki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Andor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Csengery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Felcsúti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Kajár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Márga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Oroszlán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Sarokház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Sportcentrum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Somfa-Üllői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l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Központ-Abony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0949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Összesen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</a:tr>
              <a:tr h="309495">
                <a:tc>
                  <a:txBody>
                    <a:bodyPr/>
                    <a:lstStyle/>
                    <a:p>
                      <a:pPr algn="ctr"/>
                      <a:r>
                        <a:rPr lang="hu-HU" sz="2400" b="1" dirty="0" smtClean="0"/>
                        <a:t>MINDÖSSZESEN</a:t>
                      </a:r>
                      <a:endParaRPr lang="hu-HU" sz="2400" b="1" dirty="0"/>
                    </a:p>
                  </a:txBody>
                  <a:tcPr marL="6350" marR="6350" marT="635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 </a:t>
                      </a:r>
                      <a:r>
                        <a:rPr lang="hu-HU" sz="24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fő</a:t>
                      </a:r>
                      <a:endParaRPr lang="hu-H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4" name="Téglalap 3"/>
          <p:cNvSpPr/>
          <p:nvPr/>
        </p:nvSpPr>
        <p:spPr>
          <a:xfrm>
            <a:off x="683568" y="332656"/>
            <a:ext cx="8064896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Calibri"/>
              </a:rPr>
              <a:t>COVID FERTŐZÉSEN ÁTESETTEK SZÁMA 2021-ben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467544" y="260648"/>
          <a:ext cx="8424936" cy="6434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920"/>
                <a:gridCol w="1198922"/>
                <a:gridCol w="2126588"/>
                <a:gridCol w="1496970"/>
                <a:gridCol w="1476536"/>
              </a:tblGrid>
              <a:tr h="84884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23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COVID fertőzésen átesettek közül tünetmentes és súlyos tünetekkel megbetegedettek száma 2021-ben</a:t>
                      </a: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94485">
                <a:tc>
                  <a:txBody>
                    <a:bodyPr/>
                    <a:lstStyle/>
                    <a:p>
                      <a:pPr algn="ctr" fontAlgn="ctr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endParaRPr lang="hu-HU" sz="20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hu-HU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intézmény</a:t>
                      </a:r>
                      <a:endParaRPr lang="hu-HU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tünet-mentes </a:t>
                      </a:r>
                      <a:r>
                        <a:rPr lang="hu-H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dolgozó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súlyos tünettel dolgozó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tünet mentes </a:t>
                      </a:r>
                      <a:r>
                        <a:rPr lang="hu-H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ügyfél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u-H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súlyos tünettel ügyfél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Zágrábi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Szalóki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Andor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Csengery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Felcsúti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Kajár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Márga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Oroszlán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Sarokház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</a:tr>
              <a:tr h="429672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Sportcentrum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</a:tr>
              <a:tr h="340924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Somfa-Üllői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</a:tr>
              <a:tr h="466430">
                <a:tc>
                  <a:txBody>
                    <a:bodyPr/>
                    <a:lstStyle/>
                    <a:p>
                      <a:pPr algn="l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Központ-Abony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hu-HU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ÖSSZESEN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79512" y="188640"/>
          <a:ext cx="8784976" cy="6032827"/>
        </p:xfrm>
        <a:graphic>
          <a:graphicData uri="http://schemas.openxmlformats.org/drawingml/2006/table">
            <a:tbl>
              <a:tblPr/>
              <a:tblGrid>
                <a:gridCol w="1024914"/>
                <a:gridCol w="951705"/>
                <a:gridCol w="878497"/>
                <a:gridCol w="951705"/>
                <a:gridCol w="783923"/>
                <a:gridCol w="863517"/>
                <a:gridCol w="951633"/>
                <a:gridCol w="898765"/>
                <a:gridCol w="757781"/>
                <a:gridCol w="722536"/>
              </a:tblGrid>
              <a:tr h="66641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hu-H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COVID elleni védőoltás 2021-ben</a:t>
                      </a:r>
                    </a:p>
                  </a:txBody>
                  <a:tcPr marL="5828" marR="5828" marT="5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1668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Intézmény</a:t>
                      </a:r>
                      <a:endParaRPr lang="hu-HU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8" marR="5828" marT="5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oltatlanok összesen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oltatlan dolgozó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oltatlan ügyfél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 oltás összesen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oltás dolgozó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 oltás ügyfél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 oltás összesen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oltás dolgozó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oltás ügyfél 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Zágrábi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Szalóki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Andor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Csengery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Felcsúti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Kajár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Márga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Oroszlán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Sarokház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512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Sport-</a:t>
                      </a:r>
                    </a:p>
                    <a:p>
                      <a:pPr algn="ctr" fontAlgn="b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centrum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26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Somfa-Üllői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41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Központ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287"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Abony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828" marR="5828" marT="582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7647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Összesen</a:t>
                      </a:r>
                      <a:endParaRPr lang="hu-HU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28" marR="5828" marT="582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422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256</a:t>
                      </a:r>
                    </a:p>
                  </a:txBody>
                  <a:tcPr marL="5828" marR="5828" marT="58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" name="Balra-jobbra nyíl 2"/>
          <p:cNvSpPr/>
          <p:nvPr/>
        </p:nvSpPr>
        <p:spPr>
          <a:xfrm>
            <a:off x="611560" y="6309320"/>
            <a:ext cx="8352928" cy="548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MINDÖSSZESEN:  422 dolgozó és ügyfél kapott 3 oltást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404664"/>
            <a:ext cx="5904656" cy="151216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/>
              <a:t>Egyéb oltottak az Alapítványnál (pl. önkéntesek, családtagok stb.)</a:t>
            </a:r>
          </a:p>
          <a:p>
            <a:pPr algn="ctr"/>
            <a:r>
              <a:rPr lang="hu-HU" sz="3000" b="1" dirty="0" smtClean="0"/>
              <a:t>88 fő</a:t>
            </a:r>
            <a:endParaRPr lang="hu-HU" sz="3000" b="1" dirty="0"/>
          </a:p>
        </p:txBody>
      </p:sp>
      <p:sp>
        <p:nvSpPr>
          <p:cNvPr id="3" name="Téglalap 2"/>
          <p:cNvSpPr/>
          <p:nvPr/>
        </p:nvSpPr>
        <p:spPr>
          <a:xfrm>
            <a:off x="2987824" y="2420888"/>
            <a:ext cx="5904656" cy="194421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3 oltást kapott személyek száma 2021-ben:</a:t>
            </a:r>
          </a:p>
          <a:p>
            <a:r>
              <a:rPr lang="hu-HU" sz="2400" b="1" dirty="0" smtClean="0"/>
              <a:t>     Pfizer vakcina:          475 fő</a:t>
            </a:r>
          </a:p>
          <a:p>
            <a:r>
              <a:rPr lang="hu-HU" sz="2400" b="1" dirty="0" smtClean="0"/>
              <a:t>     </a:t>
            </a:r>
            <a:r>
              <a:rPr lang="hu-HU" sz="2400" b="1" dirty="0" err="1" smtClean="0"/>
              <a:t>Moderna</a:t>
            </a:r>
            <a:r>
              <a:rPr lang="hu-HU" sz="2400" b="1" dirty="0" smtClean="0"/>
              <a:t> vakcina:      35 fő</a:t>
            </a:r>
          </a:p>
          <a:p>
            <a:endParaRPr lang="hu-HU" sz="2400" b="1" dirty="0"/>
          </a:p>
          <a:p>
            <a:r>
              <a:rPr lang="hu-HU" sz="2400" b="1" dirty="0" smtClean="0"/>
              <a:t>                                    ÖSSZSESEN: 510 fő</a:t>
            </a:r>
            <a:endParaRPr lang="hu-HU" sz="2400" b="1" dirty="0"/>
          </a:p>
        </p:txBody>
      </p:sp>
      <p:sp>
        <p:nvSpPr>
          <p:cNvPr id="4" name="Téglalap 3"/>
          <p:cNvSpPr/>
          <p:nvPr/>
        </p:nvSpPr>
        <p:spPr>
          <a:xfrm>
            <a:off x="467544" y="4725144"/>
            <a:ext cx="5616624" cy="172819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smtClean="0"/>
              <a:t>2022-ben  összesen már 106 személy (ügyfél + dolgozó) kapta meg a </a:t>
            </a:r>
          </a:p>
          <a:p>
            <a:pPr algn="ctr"/>
            <a:r>
              <a:rPr lang="hu-HU" sz="2400" b="1" dirty="0" smtClean="0"/>
              <a:t>COVID elleni 4. vakcinát !</a:t>
            </a:r>
            <a:endParaRPr lang="hu-HU" sz="2400" b="1" dirty="0"/>
          </a:p>
        </p:txBody>
      </p:sp>
      <p:pic>
        <p:nvPicPr>
          <p:cNvPr id="17412" name="Picture 4" descr="A háziorvos közleménye a járvánnyal kapcsolatban - Balatonszentgyörgy  hivatalos oldal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2736304" cy="1512168"/>
          </a:xfrm>
          <a:prstGeom prst="rect">
            <a:avLst/>
          </a:prstGeom>
          <a:noFill/>
        </p:spPr>
      </p:pic>
      <p:pic>
        <p:nvPicPr>
          <p:cNvPr id="17414" name="Picture 6" descr="Mesto Šamorín – Somorja Város COVID-19 elleni védőoltás – hol tartunk? -  Mesto Šamorín - Somorja Váro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2627784" cy="1478129"/>
          </a:xfrm>
          <a:prstGeom prst="rect">
            <a:avLst/>
          </a:prstGeom>
          <a:noFill/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725144"/>
            <a:ext cx="2584326" cy="183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/>
              <a:t>Legfrissebb magyarországi információ a COVID járványról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2"/>
            <a:ext cx="5256584" cy="504056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u-HU" sz="3400" dirty="0" smtClean="0"/>
              <a:t>2022. 20. hét: a járvány erőteljes leszálló ágban van !</a:t>
            </a:r>
          </a:p>
          <a:p>
            <a:pPr>
              <a:buFont typeface="Wingdings" pitchFamily="2" charset="2"/>
              <a:buChar char="Ø"/>
            </a:pPr>
            <a:r>
              <a:rPr lang="hu-HU" sz="3400" dirty="0" smtClean="0"/>
              <a:t> 1 hét alatt összesen 4749 új fertőzöttet igazoltak </a:t>
            </a:r>
          </a:p>
          <a:p>
            <a:pPr>
              <a:buFont typeface="Wingdings" pitchFamily="2" charset="2"/>
              <a:buChar char="Ø"/>
            </a:pPr>
            <a:r>
              <a:rPr lang="hu-HU" sz="3400" dirty="0" smtClean="0"/>
              <a:t> 103 többségében idős, krónikus beteg halt meg igazolt COVID fertőzésben </a:t>
            </a:r>
          </a:p>
          <a:p>
            <a:pPr>
              <a:buFont typeface="Wingdings" pitchFamily="2" charset="2"/>
              <a:buChar char="Ø"/>
            </a:pPr>
            <a:r>
              <a:rPr lang="hu-HU" sz="3400" dirty="0" smtClean="0"/>
              <a:t>742 koronavírusos beteget ápoltak kórházban </a:t>
            </a:r>
          </a:p>
          <a:p>
            <a:pPr>
              <a:buFont typeface="Wingdings" pitchFamily="2" charset="2"/>
              <a:buChar char="Ø"/>
            </a:pPr>
            <a:r>
              <a:rPr lang="hu-HU" sz="3400" dirty="0" smtClean="0"/>
              <a:t>közülük 21-en vannak lélegeztető gépen </a:t>
            </a:r>
          </a:p>
          <a:p>
            <a:pPr>
              <a:buFont typeface="Wingdings" pitchFamily="2" charset="2"/>
              <a:buChar char="Ø"/>
            </a:pPr>
            <a:r>
              <a:rPr lang="hu-HU" sz="3400" b="1" dirty="0" smtClean="0"/>
              <a:t>A 20. héten az Alapítványnál új megbetegedés nem történt, tünetmentes vírusfertőzöttről nem tudunk.</a:t>
            </a:r>
            <a:endParaRPr lang="hu-HU" sz="3400" b="1" dirty="0"/>
          </a:p>
          <a:p>
            <a:endParaRPr lang="hu-HU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149080"/>
            <a:ext cx="3672408" cy="244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alasztható orvosi beavatkozások COVID pandémia alatt - XVI. Kerület  Kertvárosi Egészségügyi Szolgálat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Jobbra nyíl 14"/>
          <p:cNvSpPr/>
          <p:nvPr/>
        </p:nvSpPr>
        <p:spPr>
          <a:xfrm>
            <a:off x="4716016" y="2348880"/>
            <a:ext cx="442798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Egyéni 1. sém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415</Words>
  <Application>Microsoft Office PowerPoint</Application>
  <PresentationFormat>Diavetítés a képernyőre (4:3 oldalarány)</PresentationFormat>
  <Paragraphs>292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COVID járvánnyal kapcsolatos 2021. évi statisztika</vt:lpstr>
      <vt:lpstr>2. dia</vt:lpstr>
      <vt:lpstr>3. dia</vt:lpstr>
      <vt:lpstr>4. dia</vt:lpstr>
      <vt:lpstr>5. dia</vt:lpstr>
      <vt:lpstr>Legfrissebb magyarországi információ a COVID járványról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járvánnyal kapcsolatos 2021. évi statisztika</dc:title>
  <dc:creator>Admin</dc:creator>
  <cp:lastModifiedBy>Admin</cp:lastModifiedBy>
  <cp:revision>22</cp:revision>
  <dcterms:created xsi:type="dcterms:W3CDTF">2022-05-23T08:15:48Z</dcterms:created>
  <dcterms:modified xsi:type="dcterms:W3CDTF">2024-04-30T12:19:38Z</dcterms:modified>
</cp:coreProperties>
</file>