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2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2AC7B-0D35-4896-B3B3-758CA4EF450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960E0-45F9-4DF9-BE7C-D5A81839CD7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044B8-AEEA-45E8-8A22-380DDE36996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051C5-095D-41A9-85D9-83D50164D71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F9E4B8-879A-4EE9-B7EC-C7A5B452D77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686C4-EB99-477E-B50A-FB58F988D88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D6945-00C0-41A7-99AC-569E370CD92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B46AF-65EE-4971-B4AD-CDFC19E3AFA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6876B-F8D3-4135-8CFA-69FCF054128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051C2-6B54-4523-B0BC-4B5C09DBBC2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A9535-A975-407D-B984-C11D4C1A3E3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66FF"/>
            </a:gs>
            <a:gs pos="100000">
              <a:srgbClr val="CC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809D8E9-355E-43B7-86BF-DB1D1045796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Microsoft_Office_Word_97-2003_dokumentum1.doc"/><Relationship Id="rId5" Type="http://schemas.openxmlformats.org/officeDocument/2006/relationships/hyperlink" Target="mailto:down@downalapitvany.hu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://downalapitvany.hu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19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hu/imgres?imgurl=http://www.hirextra.hu/data/Image/belfold/2007/11/20/vonat.jpg&amp;imgrefurl=http://www.hirextra.hu/2007/11/20/8222-mindenki-8221-sztrajkol/&amp;usg=__qdyt_NESjRTHEGjPImi63ePPzsA=&amp;h=320&amp;w=558&amp;sz=70&amp;hl=hu&amp;start=12&amp;tbnid=ov--P9LrN4v4oM:&amp;tbnh=76&amp;tbnw=133&amp;prev=/images%3Fq%3Dvonat%26gbv%3D2%26hl%3Dhu" TargetMode="External"/><Relationship Id="rId5" Type="http://schemas.openxmlformats.org/officeDocument/2006/relationships/image" Target="../media/image18.jpeg"/><Relationship Id="rId4" Type="http://schemas.openxmlformats.org/officeDocument/2006/relationships/hyperlink" Target="http://images.google.hu/imgres?imgurl=http://www.bkv.hu/galeria/hev_pic03_large.jpg&amp;imgrefurl=http://www.bkv.hu/galeria/hev_page03.html&amp;usg=__Pak2RZSxyBhi8G6Sny6ciy2xZ4g=&amp;h=433&amp;w=675&amp;sz=118&amp;hl=hu&amp;start=1&amp;tbnid=6RbPToAEGWK-PM:&amp;tbnh=89&amp;tbnw=138&amp;prev=/images%3Fq%3Dh%25C3%25A9v%26gbv%3D2%26hl%3Dhu%26sa%3D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3716338"/>
            <a:ext cx="5334000" cy="1079500"/>
          </a:xfrm>
        </p:spPr>
        <p:txBody>
          <a:bodyPr/>
          <a:lstStyle/>
          <a:p>
            <a:pPr eaLnBrk="1" hangingPunct="1">
              <a:defRPr/>
            </a:pPr>
            <a:r>
              <a:rPr lang="hu-HU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FOGYATÉKOSSÁGI TÁMOGATÁS IGÉNYLÉSE</a:t>
            </a:r>
            <a:endParaRPr lang="hu-HU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1028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1676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2800" y="228600"/>
            <a:ext cx="1676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Text Box 13"/>
          <p:cNvSpPr txBox="1">
            <a:spLocks noChangeArrowheads="1"/>
          </p:cNvSpPr>
          <p:nvPr/>
        </p:nvSpPr>
        <p:spPr bwMode="auto">
          <a:xfrm>
            <a:off x="2411413" y="476250"/>
            <a:ext cx="4038600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u-HU" sz="1200">
                <a:solidFill>
                  <a:schemeClr val="tx2"/>
                </a:solidFill>
              </a:rPr>
              <a:t>Down Alapítvány</a:t>
            </a:r>
          </a:p>
          <a:p>
            <a:pPr algn="ctr"/>
            <a:r>
              <a:rPr lang="hu-HU" sz="1200">
                <a:solidFill>
                  <a:schemeClr val="tx2"/>
                </a:solidFill>
              </a:rPr>
              <a:t>TÁMOGATOTT ÜGYINTÉZÉS</a:t>
            </a:r>
          </a:p>
          <a:p>
            <a:pPr algn="ctr"/>
            <a:r>
              <a:rPr lang="hu-HU" sz="1200">
                <a:solidFill>
                  <a:schemeClr val="tx2"/>
                </a:solidFill>
              </a:rPr>
              <a:t>1145 Budapest, Amerikai út 14.</a:t>
            </a:r>
          </a:p>
          <a:p>
            <a:pPr algn="ctr"/>
            <a:r>
              <a:rPr lang="hu-HU" sz="1200">
                <a:solidFill>
                  <a:schemeClr val="tx2"/>
                </a:solidFill>
              </a:rPr>
              <a:t>Tel.: (061) 363-63-53    e-mail: </a:t>
            </a:r>
            <a:r>
              <a:rPr lang="hu-HU" sz="1200" u="sng">
                <a:solidFill>
                  <a:schemeClr val="tx2"/>
                </a:solidFill>
                <a:hlinkClick r:id="rId5"/>
              </a:rPr>
              <a:t>down@downalapitvany.hu</a:t>
            </a:r>
            <a:endParaRPr lang="en-GB" sz="120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endParaRPr lang="hu-HU" sz="120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7308850" y="5084763"/>
          <a:ext cx="1524000" cy="1463675"/>
        </p:xfrm>
        <a:graphic>
          <a:graphicData uri="http://schemas.openxmlformats.org/presentationml/2006/ole">
            <p:oleObj spid="_x0000_s1026" name="Document" r:id="rId6" imgW="2143800" imgH="2134080" progId="Word.Document.8">
              <p:embed/>
            </p:oleObj>
          </a:graphicData>
        </a:graphic>
      </p:graphicFrame>
      <p:pic>
        <p:nvPicPr>
          <p:cNvPr id="1031" name="Picture 15" descr="fszk-logo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8313" y="5157788"/>
            <a:ext cx="1512887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Rectangle 17"/>
          <p:cNvSpPr>
            <a:spLocks noChangeArrowheads="1"/>
          </p:cNvSpPr>
          <p:nvPr/>
        </p:nvSpPr>
        <p:spPr bwMode="auto">
          <a:xfrm>
            <a:off x="2195513" y="5661025"/>
            <a:ext cx="4826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u-HU" sz="1000">
                <a:solidFill>
                  <a:schemeClr val="folHlink"/>
                </a:solidFill>
              </a:rPr>
              <a:t>A Támogatott Ügyintézés Projektet támogatja a Fogyatékos Személyek Esélyegyenlőségéért Közhasznú Nonprofit Kft.                                                                                                                     Kódszám: 41321/ 185, Szerződésszám: 2497/5/2013</a:t>
            </a:r>
          </a:p>
        </p:txBody>
      </p:sp>
      <p:pic>
        <p:nvPicPr>
          <p:cNvPr id="1033" name="Kép 5" descr="thumbscolour-1-584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08400" y="1628775"/>
            <a:ext cx="1411288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9" descr="Down logo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9388" y="188913"/>
            <a:ext cx="1728787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609600"/>
            <a:ext cx="6858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sz="360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Mi a teendő, ha gondnokolt személy szeretne fogyatékossági támogatást?</a:t>
            </a:r>
            <a:r>
              <a:rPr lang="hu-HU" sz="3600" smtClean="0"/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81200"/>
            <a:ext cx="5562600" cy="35814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400" smtClean="0">
                <a:cs typeface="Times New Roman" charset="0"/>
              </a:rPr>
              <a:t>Ha az illető korlátozó gondnokság alatt áll, akkor a gondnoka </a:t>
            </a:r>
            <a:r>
              <a:rPr lang="hu-HU" sz="2400" smtClean="0"/>
              <a:t>meghatalmazásával</a:t>
            </a:r>
            <a:r>
              <a:rPr lang="hu-HU" sz="2400" smtClean="0">
                <a:cs typeface="Times New Roman" charset="0"/>
              </a:rPr>
              <a:t> tud fogyatékossági támogatást </a:t>
            </a:r>
            <a:r>
              <a:rPr lang="hu-HU" sz="2400" smtClean="0"/>
              <a:t>igényelni</a:t>
            </a:r>
            <a:r>
              <a:rPr lang="hu-HU" sz="2400" smtClean="0">
                <a:cs typeface="Times New Roman" charset="0"/>
              </a:rPr>
              <a:t>.</a:t>
            </a:r>
            <a:endParaRPr lang="hu-HU" sz="2400" smtClean="0"/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400" smtClean="0">
                <a:cs typeface="Times New Roman" charset="0"/>
              </a:rPr>
              <a:t>Ha az illető kizáró gondnokság alatt áll, a gondnok </a:t>
            </a:r>
            <a:r>
              <a:rPr lang="hu-HU" sz="2400" smtClean="0"/>
              <a:t>igényelhet</a:t>
            </a:r>
            <a:r>
              <a:rPr lang="hu-HU" sz="2400" smtClean="0">
                <a:cs typeface="Times New Roman" charset="0"/>
              </a:rPr>
              <a:t> számára fogyatékossági támogatást.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hu-HU" sz="2400" smtClean="0"/>
          </a:p>
        </p:txBody>
      </p:sp>
      <p:pic>
        <p:nvPicPr>
          <p:cNvPr id="11268" name="Picture 4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685800"/>
            <a:ext cx="862013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 descr="C:\Documents and Settings\Rendszergazda\Application Data\Microsoft\Media Catalog\Downloaded Clips\cl2\bd06699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3124200"/>
            <a:ext cx="1939925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0" y="188913"/>
            <a:ext cx="9144000" cy="981075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hu-HU" sz="3200" b="1" kern="0" dirty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KÉR</a:t>
            </a:r>
            <a:r>
              <a:rPr lang="hu-HU" sz="32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kiadványaink megtalálhatók, és letölthetők a </a:t>
            </a:r>
            <a:r>
              <a:rPr lang="hu-HU" sz="3200" kern="0" dirty="0">
                <a:solidFill>
                  <a:schemeClr val="tx2"/>
                </a:solidFill>
                <a:latin typeface="+mj-lt"/>
                <a:ea typeface="+mj-ea"/>
                <a:cs typeface="+mj-cs"/>
                <a:hlinkClick r:id="rId2"/>
              </a:rPr>
              <a:t>http://downalapitvany.hu/</a:t>
            </a:r>
            <a:r>
              <a:rPr lang="hu-HU" sz="32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oldalon:</a:t>
            </a:r>
          </a:p>
        </p:txBody>
      </p:sp>
      <p:pic>
        <p:nvPicPr>
          <p:cNvPr id="12291" name="Tartalom helye 3" descr="tuzvedelem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1484313"/>
            <a:ext cx="1473200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Kép 3" descr="ugyintezes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4437063"/>
            <a:ext cx="1441450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Szövegdoboz 4"/>
          <p:cNvSpPr txBox="1">
            <a:spLocks noChangeArrowheads="1"/>
          </p:cNvSpPr>
          <p:nvPr/>
        </p:nvSpPr>
        <p:spPr bwMode="auto">
          <a:xfrm>
            <a:off x="1979613" y="1989138"/>
            <a:ext cx="25209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2000"/>
              <a:t>1. </a:t>
            </a:r>
            <a:r>
              <a:rPr lang="hu-HU" sz="2000" b="1">
                <a:solidFill>
                  <a:srgbClr val="FFCCCC"/>
                </a:solidFill>
              </a:rPr>
              <a:t>TŰZVÉDELEM</a:t>
            </a:r>
            <a:r>
              <a:rPr lang="hu-HU" sz="2000" b="1"/>
              <a:t>- megelőzés, jelzés, menekülés</a:t>
            </a:r>
            <a:endParaRPr lang="hu-HU" sz="2000"/>
          </a:p>
        </p:txBody>
      </p:sp>
      <p:sp>
        <p:nvSpPr>
          <p:cNvPr id="12294" name="Szövegdoboz 5"/>
          <p:cNvSpPr txBox="1">
            <a:spLocks noChangeArrowheads="1"/>
          </p:cNvSpPr>
          <p:nvPr/>
        </p:nvSpPr>
        <p:spPr bwMode="auto">
          <a:xfrm>
            <a:off x="1908175" y="4292600"/>
            <a:ext cx="2447925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2000"/>
              <a:t>2. </a:t>
            </a:r>
            <a:r>
              <a:rPr lang="hu-HU" sz="2000" b="1"/>
              <a:t>HOGYAN INTÉZZÜNK ÜGYET?</a:t>
            </a:r>
            <a:r>
              <a:rPr lang="hu-HU" sz="2000" b="1">
                <a:solidFill>
                  <a:srgbClr val="262699"/>
                </a:solidFill>
              </a:rPr>
              <a:t> </a:t>
            </a:r>
            <a:r>
              <a:rPr lang="hu-HU" sz="2000" b="1"/>
              <a:t>Tudakozódás és ügyintézés hivatalokban, szolgáltatóknál</a:t>
            </a:r>
            <a:endParaRPr lang="hu-HU" sz="2000"/>
          </a:p>
        </p:txBody>
      </p:sp>
      <p:pic>
        <p:nvPicPr>
          <p:cNvPr id="12295" name="Kép 6" descr="MAK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6825" y="1484313"/>
            <a:ext cx="1439863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6" name="Szövegdoboz 7"/>
          <p:cNvSpPr txBox="1">
            <a:spLocks noChangeArrowheads="1"/>
          </p:cNvSpPr>
          <p:nvPr/>
        </p:nvSpPr>
        <p:spPr bwMode="auto">
          <a:xfrm>
            <a:off x="6659563" y="1773238"/>
            <a:ext cx="230505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2000" b="1" i="1"/>
              <a:t>3.Gruiz Katalin:</a:t>
            </a:r>
            <a:r>
              <a:rPr lang="hu-HU" sz="2000"/>
              <a:t> </a:t>
            </a:r>
            <a:r>
              <a:rPr lang="hu-HU" sz="2000" b="1"/>
              <a:t>MENTÁLIS AKADÁLYMENTESÍTÉS- Elvek, Etika, Gyakorlat</a:t>
            </a:r>
            <a:endParaRPr lang="hu-HU" sz="2000"/>
          </a:p>
        </p:txBody>
      </p:sp>
      <p:pic>
        <p:nvPicPr>
          <p:cNvPr id="12297" name="Kép 8" descr="KER_keszites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3800" y="4508500"/>
            <a:ext cx="1439863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8" name="Szövegdoboz 9"/>
          <p:cNvSpPr txBox="1">
            <a:spLocks noChangeArrowheads="1"/>
          </p:cNvSpPr>
          <p:nvPr/>
        </p:nvSpPr>
        <p:spPr bwMode="auto">
          <a:xfrm>
            <a:off x="6659563" y="4652963"/>
            <a:ext cx="2233612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2000"/>
              <a:t>4. </a:t>
            </a:r>
            <a:r>
              <a:rPr lang="hu-HU" sz="2000" b="1"/>
              <a:t>HOGYAN KÉSZÍTSÜNK KÖNNYEN ÉRTHETŐ ANYAGOT? - Útmutató</a:t>
            </a:r>
            <a:endParaRPr lang="hu-HU"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609600"/>
            <a:ext cx="6629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Mi a fogyatékossági támogatás?</a:t>
            </a:r>
            <a:r>
              <a:rPr lang="hu-HU" sz="3600" smtClean="0"/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19812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400" smtClean="0">
                <a:cs typeface="Times New Roman" charset="0"/>
              </a:rPr>
              <a:t>A fogyatékossági támogatás a súlyosan fogyatékos embernek </a:t>
            </a:r>
            <a:r>
              <a:rPr lang="hu-HU" sz="2400" smtClean="0"/>
              <a:t>rendszeresen járó</a:t>
            </a:r>
            <a:r>
              <a:rPr lang="hu-HU" sz="2400" smtClean="0">
                <a:cs typeface="Times New Roman" charset="0"/>
              </a:rPr>
              <a:t> pénzösszeg</a:t>
            </a:r>
            <a:r>
              <a:rPr lang="hu-HU" sz="2400" smtClean="0"/>
              <a:t>.</a:t>
            </a:r>
          </a:p>
        </p:txBody>
      </p:sp>
      <p:pic>
        <p:nvPicPr>
          <p:cNvPr id="3076" name="Picture 4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838200"/>
            <a:ext cx="862013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 descr="C:\Documents and Settings\Rendszergazda\Dokumentumok\Képek\CAWXYNG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4191000"/>
            <a:ext cx="1981200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609600"/>
            <a:ext cx="6781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sz="360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Kik kaphatnak fogyatékossági támogatást?</a:t>
            </a:r>
            <a:r>
              <a:rPr lang="hu-HU" sz="3600" smtClean="0"/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5791200" cy="37338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800" smtClean="0">
                <a:cs typeface="Times New Roman" charset="0"/>
              </a:rPr>
              <a:t>akik elmúltak 18 évesek, és valamilyen fogyatékosság</a:t>
            </a:r>
            <a:r>
              <a:rPr lang="hu-HU" sz="2800" smtClean="0"/>
              <a:t>gal élnek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800" smtClean="0"/>
              <a:t>akik</a:t>
            </a:r>
            <a:r>
              <a:rPr lang="hu-HU" sz="2800" smtClean="0">
                <a:cs typeface="Times New Roman" charset="0"/>
              </a:rPr>
              <a:t> fogyatékosságuk miatt nem tudnak önállóan élni, segítségre szorulnak </a:t>
            </a:r>
          </a:p>
        </p:txBody>
      </p:sp>
      <p:pic>
        <p:nvPicPr>
          <p:cNvPr id="4100" name="Picture 4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762000"/>
            <a:ext cx="862013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7" descr="C:\Documents and Settings\Rendszergazda\Dokumentumok\Képek\DSCF533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2743200"/>
            <a:ext cx="17145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609600"/>
            <a:ext cx="7010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sz="360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Hogyan juthatok fogyatékossági támogatáshoz?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5791200" cy="3810000"/>
          </a:xfrm>
        </p:spPr>
        <p:txBody>
          <a:bodyPr/>
          <a:lstStyle/>
          <a:p>
            <a:pPr marL="533400" indent="-533400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hu-HU" sz="2400" smtClean="0">
                <a:cs typeface="Times New Roman" charset="0"/>
              </a:rPr>
              <a:t>először el kell mennünk a háziorvosunkhoz</a:t>
            </a:r>
            <a:r>
              <a:rPr lang="hu-HU" sz="2400" smtClean="0"/>
              <a:t> </a:t>
            </a:r>
          </a:p>
          <a:p>
            <a:pPr marL="914400" lvl="1" indent="-45720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000" smtClean="0">
                <a:cs typeface="Times New Roman" charset="0"/>
              </a:rPr>
              <a:t>beutalót kell kérnünk az ORSZI (Országos Rehabilitációs és Szociális Szakértői Intézet) orvosi vizsgálatához</a:t>
            </a:r>
            <a:r>
              <a:rPr lang="hu-HU" sz="2000" smtClean="0"/>
              <a:t> </a:t>
            </a:r>
          </a:p>
          <a:p>
            <a:pPr marL="914400" lvl="1" indent="-45720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000" smtClean="0"/>
              <a:t>a</a:t>
            </a:r>
            <a:r>
              <a:rPr lang="hu-HU" sz="2000" smtClean="0">
                <a:cs typeface="Times New Roman" charset="0"/>
              </a:rPr>
              <a:t>z orvosunk megállapítja, hogy képesek vagyunk-e önálló életvitelre</a:t>
            </a:r>
            <a:r>
              <a:rPr lang="hu-HU" sz="2000" smtClean="0"/>
              <a:t>,</a:t>
            </a:r>
            <a:r>
              <a:rPr lang="hu-HU" sz="2000" smtClean="0">
                <a:cs typeface="Times New Roman" charset="0"/>
              </a:rPr>
              <a:t> és erről igazolást is ad</a:t>
            </a:r>
            <a:r>
              <a:rPr lang="hu-HU" sz="2000" smtClean="0"/>
              <a:t> </a:t>
            </a:r>
          </a:p>
        </p:txBody>
      </p:sp>
      <p:pic>
        <p:nvPicPr>
          <p:cNvPr id="5124" name="Picture 4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685800"/>
            <a:ext cx="862013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6" descr="C:\Documents and Settings\Rendszergazda\Application Data\Microsoft\Media Catalog\Downloaded Clips\clae\j0436015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2971800"/>
            <a:ext cx="1616075" cy="188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5334000" cy="5029200"/>
          </a:xfrm>
        </p:spPr>
        <p:txBody>
          <a:bodyPr/>
          <a:lstStyle/>
          <a:p>
            <a:pPr marL="533400" indent="-533400" eaLnBrk="1" hangingPunct="1">
              <a:lnSpc>
                <a:spcPct val="150000"/>
              </a:lnSpc>
              <a:buFont typeface="Wingdings" pitchFamily="2" charset="2"/>
              <a:buAutoNum type="arabicPeriod" startAt="2"/>
            </a:pPr>
            <a:r>
              <a:rPr lang="hu-HU" sz="2800" smtClean="0"/>
              <a:t>e</a:t>
            </a:r>
            <a:r>
              <a:rPr lang="hu-HU" sz="2800" smtClean="0">
                <a:cs typeface="Times New Roman" charset="0"/>
              </a:rPr>
              <a:t>zután el kell mennünk a lakóhelyünkhöz legközelebbi Magyar Államkincstárhoz, és itt kérni kell a fogyatékossági támogatást</a:t>
            </a:r>
            <a:r>
              <a:rPr lang="hu-HU" sz="2800" smtClean="0"/>
              <a:t> </a:t>
            </a:r>
          </a:p>
          <a:p>
            <a:pPr marL="533400" indent="-533400" eaLnBrk="1" hangingPunct="1">
              <a:lnSpc>
                <a:spcPct val="150000"/>
              </a:lnSpc>
              <a:buFont typeface="Wingdings" pitchFamily="2" charset="2"/>
              <a:buAutoNum type="arabicPeriod" startAt="2"/>
            </a:pPr>
            <a:r>
              <a:rPr lang="hu-HU" sz="2800" smtClean="0"/>
              <a:t>a m</a:t>
            </a:r>
            <a:r>
              <a:rPr lang="hu-HU" sz="2800" smtClean="0">
                <a:cs typeface="Times New Roman" charset="0"/>
              </a:rPr>
              <a:t>egadott időpontban el kell mennünk az ORSZI-hoz, ahol megvizsgálnak minket</a:t>
            </a:r>
            <a:r>
              <a:rPr lang="hu-HU" sz="2800" smtClean="0"/>
              <a:t>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hu-HU" sz="2800" smtClean="0"/>
          </a:p>
        </p:txBody>
      </p:sp>
      <p:pic>
        <p:nvPicPr>
          <p:cNvPr id="6147" name="Picture 5" descr="C:\Documents and Settings\Rendszergazda\Application Data\Microsoft\Media Catalog\Downloaded Clips\cla1\j040417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3352800"/>
            <a:ext cx="17081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981200" y="228600"/>
            <a:ext cx="6629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u-HU" sz="36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Hogyan juthatok fogyatékossági támogatáshoz?</a:t>
            </a:r>
          </a:p>
        </p:txBody>
      </p:sp>
      <p:pic>
        <p:nvPicPr>
          <p:cNvPr id="6149" name="Picture 9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81000"/>
            <a:ext cx="862013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5638800" cy="3048000"/>
          </a:xfrm>
        </p:spPr>
        <p:txBody>
          <a:bodyPr/>
          <a:lstStyle/>
          <a:p>
            <a:pPr marL="533400" indent="-533400" eaLnBrk="1" hangingPunct="1">
              <a:lnSpc>
                <a:spcPct val="150000"/>
              </a:lnSpc>
              <a:buFont typeface="Wingdings" pitchFamily="2" charset="2"/>
              <a:buAutoNum type="arabicPeriod" startAt="4"/>
            </a:pPr>
            <a:r>
              <a:rPr lang="hu-HU" sz="2400" smtClean="0">
                <a:cs typeface="Times New Roman" charset="0"/>
              </a:rPr>
              <a:t>A vizsgálat eredménye</a:t>
            </a:r>
            <a:r>
              <a:rPr lang="hu-HU" sz="2400" smtClean="0"/>
              <a:t> </a:t>
            </a:r>
            <a:r>
              <a:rPr lang="hu-HU" sz="2400" smtClean="0">
                <a:cs typeface="Times New Roman" charset="0"/>
              </a:rPr>
              <a:t>alapján döntik el, hogy </a:t>
            </a:r>
            <a:r>
              <a:rPr lang="hu-HU" sz="2400" smtClean="0"/>
              <a:t>kapunk-e támogatást</a:t>
            </a:r>
          </a:p>
          <a:p>
            <a:pPr marL="533400" indent="-533400" eaLnBrk="1" hangingPunct="1">
              <a:lnSpc>
                <a:spcPct val="150000"/>
              </a:lnSpc>
              <a:buFont typeface="Wingdings" pitchFamily="2" charset="2"/>
              <a:buNone/>
            </a:pPr>
            <a:endParaRPr lang="hu-HU" sz="2400" smtClean="0"/>
          </a:p>
          <a:p>
            <a:pPr marL="533400" indent="-533400" eaLnBrk="1" hangingPunct="1">
              <a:lnSpc>
                <a:spcPct val="150000"/>
              </a:lnSpc>
              <a:buFont typeface="Wingdings" pitchFamily="2" charset="2"/>
              <a:buAutoNum type="arabicPeriod" startAt="5"/>
            </a:pPr>
            <a:r>
              <a:rPr lang="hu-HU" sz="2400" smtClean="0"/>
              <a:t>Ha kapunk, a </a:t>
            </a:r>
            <a:r>
              <a:rPr lang="hu-HU" sz="2400" smtClean="0">
                <a:cs typeface="Times New Roman" charset="0"/>
              </a:rPr>
              <a:t>fogyatékossági támogatást a </a:t>
            </a:r>
            <a:r>
              <a:rPr lang="hu-HU" sz="2400" smtClean="0"/>
              <a:t>Magyar Államkincstár fo</a:t>
            </a:r>
            <a:r>
              <a:rPr lang="hu-HU" sz="2400" smtClean="0">
                <a:cs typeface="Times New Roman" charset="0"/>
              </a:rPr>
              <a:t>gja kiküldeni a lakóhelyünkre</a:t>
            </a:r>
            <a:r>
              <a:rPr lang="hu-HU" sz="2400" smtClean="0"/>
              <a:t>.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u-HU" sz="2400" smtClean="0">
                <a:cs typeface="Times New Roman" charset="0"/>
              </a:rPr>
              <a:t> </a:t>
            </a:r>
          </a:p>
        </p:txBody>
      </p:sp>
      <p:pic>
        <p:nvPicPr>
          <p:cNvPr id="7171" name="Picture 4" descr="C:\Documents and Settings\Rendszergazda\Application Data\Microsoft\Media Catalog\Downloaded Clips\clae\j043600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1981200"/>
            <a:ext cx="18288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5" descr="C:\Documents and Settings\Rendszergazda\Dokumentumok\Képek\CAR779G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5029200"/>
            <a:ext cx="1565275" cy="117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6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381000"/>
            <a:ext cx="862013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1905000" y="228600"/>
            <a:ext cx="7029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u-HU" sz="36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Hogyan juthatok fogyatékossági támogatáshoz?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6096000" cy="3429000"/>
          </a:xfrm>
        </p:spPr>
        <p:txBody>
          <a:bodyPr/>
          <a:lstStyle/>
          <a:p>
            <a:pPr marL="990600" lvl="1" indent="-53340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400" smtClean="0"/>
              <a:t>Általában ötévente</a:t>
            </a:r>
          </a:p>
          <a:p>
            <a:pPr marL="990600" lvl="1" indent="-53340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400" smtClean="0"/>
              <a:t>Ha az állapotunk visszafordíthatatlan, felülvizsgálat nem szükséges</a:t>
            </a:r>
          </a:p>
          <a:p>
            <a:pPr marL="990600" lvl="1" indent="-53340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400" smtClean="0"/>
              <a:t>Ha az állapotunk változott, jelentkezzünk háziorvosunknál</a:t>
            </a:r>
          </a:p>
        </p:txBody>
      </p:sp>
      <p:pic>
        <p:nvPicPr>
          <p:cNvPr id="8195" name="Picture 4" descr="C:\Documents and Settings\Rendszergazda\Application Data\Microsoft\Media Catalog\Downloaded Clips\cla1\j040417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2743200"/>
            <a:ext cx="1666875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2209800" y="533400"/>
            <a:ext cx="6343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u-HU" sz="36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Felülvizsgálat</a:t>
            </a:r>
          </a:p>
        </p:txBody>
      </p:sp>
      <p:pic>
        <p:nvPicPr>
          <p:cNvPr id="2" name="Picture 6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381000"/>
            <a:ext cx="862013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5181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sz="360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Utazási kedvezmény</a:t>
            </a:r>
            <a:r>
              <a:rPr lang="hu-HU" sz="3600" smtClean="0"/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6477000" cy="41148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800" smtClean="0">
                <a:cs typeface="Times New Roman" charset="0"/>
              </a:rPr>
              <a:t>A fogyatékossági támogatás</a:t>
            </a:r>
            <a:r>
              <a:rPr lang="hu-HU" sz="2800" smtClean="0"/>
              <a:t>ra jogosultak ut</a:t>
            </a:r>
            <a:r>
              <a:rPr lang="hu-HU" sz="2800" smtClean="0">
                <a:cs typeface="Times New Roman" charset="0"/>
              </a:rPr>
              <a:t>azási kedvezményt </a:t>
            </a:r>
            <a:r>
              <a:rPr lang="hu-HU" sz="2800" smtClean="0"/>
              <a:t>kapnak 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800" smtClean="0">
                <a:cs typeface="Times New Roman" charset="0"/>
              </a:rPr>
              <a:t>A Magyar Államkincstár a fogyatékossági támogatás</a:t>
            </a:r>
            <a:r>
              <a:rPr lang="hu-HU" sz="2800" smtClean="0"/>
              <a:t>ról kiad </a:t>
            </a:r>
            <a:r>
              <a:rPr lang="hu-HU" sz="2800" smtClean="0">
                <a:cs typeface="Times New Roman" charset="0"/>
              </a:rPr>
              <a:t> egy igazolást </a:t>
            </a:r>
            <a:endParaRPr lang="hu-HU" sz="2800" smtClean="0"/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800" smtClean="0">
                <a:cs typeface="Times New Roman" charset="0"/>
              </a:rPr>
              <a:t>Az igazolás</a:t>
            </a:r>
            <a:r>
              <a:rPr lang="hu-HU" sz="2800" smtClean="0"/>
              <a:t>t</a:t>
            </a:r>
            <a:r>
              <a:rPr lang="hu-HU" sz="2800" smtClean="0">
                <a:cs typeface="Times New Roman" charset="0"/>
              </a:rPr>
              <a:t> mindig vigyük magunkkal, amikor utazunk</a:t>
            </a:r>
            <a:r>
              <a:rPr lang="hu-HU" sz="2800" smtClean="0"/>
              <a:t>!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hu-HU" sz="2800" smtClean="0"/>
          </a:p>
        </p:txBody>
      </p:sp>
      <p:pic>
        <p:nvPicPr>
          <p:cNvPr id="9220" name="Picture 4" descr="C:\Documents and Settings\Rendszergazda\Dokumentumok\Képek\utazás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609600"/>
            <a:ext cx="19812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 descr="article66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1613" y="5084763"/>
            <a:ext cx="2268537" cy="14462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5486400" cy="51054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400" smtClean="0">
                <a:cs typeface="Times New Roman" charset="0"/>
              </a:rPr>
              <a:t>Ha vasúton, HÉV-vel, vagy autóbuszon utazunk, akkor 90 </a:t>
            </a:r>
            <a:r>
              <a:rPr lang="hu-HU" sz="2400" smtClean="0"/>
              <a:t>százalékos jegyet</a:t>
            </a:r>
            <a:r>
              <a:rPr lang="hu-HU" sz="2400" smtClean="0">
                <a:cs typeface="Times New Roman" charset="0"/>
              </a:rPr>
              <a:t> </a:t>
            </a:r>
            <a:r>
              <a:rPr lang="hu-HU" sz="2400" smtClean="0"/>
              <a:t>vehetünk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400" smtClean="0">
                <a:cs typeface="Times New Roman" charset="0"/>
              </a:rPr>
              <a:t>Ha kísérővel utazunk, </a:t>
            </a:r>
            <a:r>
              <a:rPr lang="hu-HU" sz="2400" smtClean="0"/>
              <a:t>egy</a:t>
            </a:r>
            <a:r>
              <a:rPr lang="hu-HU" sz="2400" smtClean="0">
                <a:cs typeface="Times New Roman" charset="0"/>
              </a:rPr>
              <a:t> kísérő szintén 90 </a:t>
            </a:r>
            <a:r>
              <a:rPr lang="hu-HU" sz="2400" smtClean="0"/>
              <a:t>százalékos jeggyel utazhat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400" smtClean="0">
                <a:cs typeface="Times New Roman" charset="0"/>
              </a:rPr>
              <a:t>Ha helyi közlekedéssel utazunk </a:t>
            </a:r>
            <a:r>
              <a:rPr lang="hu-HU" sz="2400" smtClean="0"/>
              <a:t>(</a:t>
            </a:r>
            <a:r>
              <a:rPr lang="hu-HU" sz="2400" smtClean="0">
                <a:cs typeface="Times New Roman" charset="0"/>
              </a:rPr>
              <a:t>például Budapesten BKV-val</a:t>
            </a:r>
            <a:r>
              <a:rPr lang="hu-HU" sz="2400" smtClean="0"/>
              <a:t>),</a:t>
            </a:r>
            <a:r>
              <a:rPr lang="hu-HU" sz="2400" smtClean="0">
                <a:cs typeface="Times New Roman" charset="0"/>
              </a:rPr>
              <a:t> akkor ingyenesen utazhatunk</a:t>
            </a:r>
            <a:r>
              <a:rPr lang="hu-HU" sz="2400" smtClean="0"/>
              <a:t> </a:t>
            </a:r>
          </a:p>
        </p:txBody>
      </p:sp>
      <p:pic>
        <p:nvPicPr>
          <p:cNvPr id="10243" name="Picture 4" descr="C:\Documents and Settings\Rendszergazda\Dokumentumok\Képek\utazás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2819400"/>
            <a:ext cx="16002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5" descr="C:\Documents and Settings\Rendszergazda\Dokumentumok\Képek\utazás 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5105400"/>
            <a:ext cx="1463675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1447800" y="533400"/>
            <a:ext cx="3981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hu-HU" sz="36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Utazási kedvezmény</a:t>
            </a:r>
          </a:p>
        </p:txBody>
      </p:sp>
      <p:pic>
        <p:nvPicPr>
          <p:cNvPr id="2" name="Picture 8" descr="http://t3.gstatic.com/images?q=tbn:6RbPToAEGWK-PM:http://www.bkv.hu/galeria/hev_pic03_large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72200" y="1981200"/>
            <a:ext cx="14478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10" descr="http://t2.gstatic.com/images?q=tbn:ov--P9LrN4v4oM:http://www.hirextra.hu/data/Image/belfold/2007/11/20/vonat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34200" y="1284288"/>
            <a:ext cx="15240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Alapértelmezett terv">
  <a:themeElements>
    <a:clrScheme name="Alapértelmezett terv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lapértelmezett terv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370</Words>
  <Application>Microsoft Office PowerPoint</Application>
  <PresentationFormat>Diavetítés a képernyőre (4:3 oldalarány)</PresentationFormat>
  <Paragraphs>43</Paragraphs>
  <Slides>11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8" baseType="lpstr">
      <vt:lpstr>Times New Roman</vt:lpstr>
      <vt:lpstr>Arial</vt:lpstr>
      <vt:lpstr>Calibri</vt:lpstr>
      <vt:lpstr>Tahoma</vt:lpstr>
      <vt:lpstr>Wingdings</vt:lpstr>
      <vt:lpstr>Alapértelmezett terv</vt:lpstr>
      <vt:lpstr>Microsoft Word dokumentum</vt:lpstr>
      <vt:lpstr>FOGYATÉKOSSÁGI TÁMOGATÁS IGÉNYLÉSE</vt:lpstr>
      <vt:lpstr>Mi a fogyatékossági támogatás? </vt:lpstr>
      <vt:lpstr>Kik kaphatnak fogyatékossági támogatást? </vt:lpstr>
      <vt:lpstr>Hogyan juthatok fogyatékossági támogatáshoz?</vt:lpstr>
      <vt:lpstr>5. dia</vt:lpstr>
      <vt:lpstr>6. dia</vt:lpstr>
      <vt:lpstr>7. dia</vt:lpstr>
      <vt:lpstr>Utazási kedvezmény </vt:lpstr>
      <vt:lpstr>9. dia</vt:lpstr>
      <vt:lpstr>Mi a teendő, ha gondnokolt személy szeretne fogyatékossági támogatást? </vt:lpstr>
      <vt:lpstr>11.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Fogyatékossági támogatás igénylése</dc:title>
  <dc:creator>Admin</dc:creator>
  <cp:lastModifiedBy>Admin</cp:lastModifiedBy>
  <cp:revision>14</cp:revision>
  <dcterms:created xsi:type="dcterms:W3CDTF">2009-09-01T08:33:54Z</dcterms:created>
  <dcterms:modified xsi:type="dcterms:W3CDTF">2023-08-15T12:28:58Z</dcterms:modified>
</cp:coreProperties>
</file>