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4" r:id="rId9"/>
    <p:sldId id="263" r:id="rId10"/>
    <p:sldId id="265" r:id="rId11"/>
    <p:sldId id="266" r:id="rId12"/>
    <p:sldId id="269" r:id="rId13"/>
    <p:sldId id="267" r:id="rId14"/>
    <p:sldId id="268" r:id="rId15"/>
    <p:sldId id="270" r:id="rId16"/>
    <p:sldId id="271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9" autoAdjust="0"/>
    <p:restoredTop sz="94660"/>
  </p:normalViewPr>
  <p:slideViewPr>
    <p:cSldViewPr>
      <p:cViewPr varScale="1">
        <p:scale>
          <a:sx n="77" d="100"/>
          <a:sy n="77" d="100"/>
        </p:scale>
        <p:origin x="-888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0CA9-CA81-4A90-8FDF-7A293AE19059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FDE1-E8B7-4FA6-9CE0-468E798CD8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0CA9-CA81-4A90-8FDF-7A293AE19059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FDE1-E8B7-4FA6-9CE0-468E798CD8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0CA9-CA81-4A90-8FDF-7A293AE19059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FDE1-E8B7-4FA6-9CE0-468E798CD8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0CA9-CA81-4A90-8FDF-7A293AE19059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FDE1-E8B7-4FA6-9CE0-468E798CD8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0CA9-CA81-4A90-8FDF-7A293AE19059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FDE1-E8B7-4FA6-9CE0-468E798CD8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0CA9-CA81-4A90-8FDF-7A293AE19059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FDE1-E8B7-4FA6-9CE0-468E798CD8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0CA9-CA81-4A90-8FDF-7A293AE19059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FDE1-E8B7-4FA6-9CE0-468E798CD8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0CA9-CA81-4A90-8FDF-7A293AE19059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FDE1-E8B7-4FA6-9CE0-468E798CD8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0CA9-CA81-4A90-8FDF-7A293AE19059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FDE1-E8B7-4FA6-9CE0-468E798CD8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0CA9-CA81-4A90-8FDF-7A293AE19059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FDE1-E8B7-4FA6-9CE0-468E798CD8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F0CA9-CA81-4A90-8FDF-7A293AE19059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8FDE1-E8B7-4FA6-9CE0-468E798CD894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F0CA9-CA81-4A90-8FDF-7A293AE19059}" type="datetimeFigureOut">
              <a:rPr lang="hu-HU" smtClean="0"/>
              <a:pPr/>
              <a:t>2024.04.30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8FDE1-E8B7-4FA6-9CE0-468E798CD89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8424936" cy="1827634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Tanácsok a nyári fertőzések megelőzéséhez, továbbá </a:t>
            </a:r>
            <a:br>
              <a:rPr lang="hu-HU" b="1" dirty="0" smtClean="0"/>
            </a:br>
            <a:r>
              <a:rPr lang="hu-HU" b="1" dirty="0" smtClean="0"/>
              <a:t>a mikrohullámú sütők nyári veszélyei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31640" y="3933056"/>
            <a:ext cx="6584776" cy="2207096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Egészségügyi felelősök konzultációs napja</a:t>
            </a:r>
          </a:p>
          <a:p>
            <a:r>
              <a:rPr lang="hu-HU" dirty="0" smtClean="0"/>
              <a:t>2023. június 28.</a:t>
            </a:r>
          </a:p>
          <a:p>
            <a:r>
              <a:rPr lang="hu-HU" dirty="0" smtClean="0"/>
              <a:t>Vámos Magdolna</a:t>
            </a:r>
          </a:p>
          <a:p>
            <a:endParaRPr lang="hu-HU" dirty="0"/>
          </a:p>
        </p:txBody>
      </p:sp>
      <p:pic>
        <p:nvPicPr>
          <p:cNvPr id="5" name="Kép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1597025" cy="159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Strand vásárlása az OBI -ná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81128"/>
            <a:ext cx="230425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A mikrohullámú sütők nyári veszélyei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5008" y="980728"/>
            <a:ext cx="8928992" cy="58772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sz="3000" dirty="0" smtClean="0"/>
              <a:t>Az ételt mindig a mennyiségének megfelelő ideig kell a</a:t>
            </a:r>
          </a:p>
          <a:p>
            <a:pPr>
              <a:buNone/>
            </a:pPr>
            <a:r>
              <a:rPr lang="hu-HU" sz="3000" dirty="0" smtClean="0"/>
              <a:t>melegíteni </a:t>
            </a:r>
          </a:p>
          <a:p>
            <a:pPr>
              <a:buNone/>
            </a:pPr>
            <a:r>
              <a:rPr lang="hu-HU" sz="3000" dirty="0" smtClean="0"/>
              <a:t>Fontos, hogy jól legyen beállítva, azaz egyenletes legyen</a:t>
            </a:r>
          </a:p>
          <a:p>
            <a:pPr>
              <a:buNone/>
            </a:pPr>
            <a:r>
              <a:rPr lang="hu-HU" sz="3000" dirty="0" smtClean="0"/>
              <a:t>a hő eloszlása </a:t>
            </a:r>
          </a:p>
          <a:p>
            <a:pPr>
              <a:buNone/>
            </a:pPr>
            <a:r>
              <a:rPr lang="hu-HU" sz="3000" dirty="0" smtClean="0"/>
              <a:t>Az ételeket legalább </a:t>
            </a:r>
            <a:r>
              <a:rPr lang="hu-HU" sz="3000" b="1" dirty="0" smtClean="0"/>
              <a:t>82 </a:t>
            </a:r>
            <a:r>
              <a:rPr lang="hu-HU" sz="3000" b="1" dirty="0" err="1" smtClean="0"/>
              <a:t>C</a:t>
            </a:r>
            <a:r>
              <a:rPr lang="hu-HU" sz="2000" b="1" dirty="0" err="1" smtClean="0"/>
              <a:t>o</a:t>
            </a:r>
            <a:r>
              <a:rPr lang="hu-HU" sz="3000" dirty="0" smtClean="0"/>
              <a:t> fokra kell melegíteni, hogy a</a:t>
            </a:r>
          </a:p>
          <a:p>
            <a:pPr>
              <a:buNone/>
            </a:pPr>
            <a:r>
              <a:rPr lang="hu-HU" sz="3000" dirty="0" smtClean="0"/>
              <a:t>hő elpusztítsa a legtöbb káros </a:t>
            </a:r>
            <a:r>
              <a:rPr lang="hu-HU" sz="3000" dirty="0" err="1" smtClean="0"/>
              <a:t>mikróbát</a:t>
            </a:r>
            <a:r>
              <a:rPr lang="hu-HU" sz="3000" dirty="0" smtClean="0"/>
              <a:t>.</a:t>
            </a:r>
          </a:p>
          <a:p>
            <a:pPr>
              <a:buNone/>
            </a:pPr>
            <a:r>
              <a:rPr lang="hu-HU" sz="3000" dirty="0" smtClean="0"/>
              <a:t>Fontos, hogy az ételeket ne melegítsük újra, azaz</a:t>
            </a:r>
          </a:p>
          <a:p>
            <a:pPr>
              <a:buNone/>
            </a:pPr>
            <a:r>
              <a:rPr lang="hu-HU" sz="3000" dirty="0" smtClean="0"/>
              <a:t>többször </a:t>
            </a:r>
          </a:p>
          <a:p>
            <a:pPr>
              <a:buNone/>
            </a:pPr>
            <a:r>
              <a:rPr lang="hu-HU" sz="3000" dirty="0" smtClean="0"/>
              <a:t>egymás után 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725144"/>
            <a:ext cx="4392488" cy="19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6732240" y="5085184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/>
              <a:t>Melegítés 3-4 percig !</a:t>
            </a:r>
            <a:endParaRPr lang="hu-HU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96944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A mikrohullámú sütő helyes használata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196752"/>
            <a:ext cx="5184576" cy="566124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u-HU" dirty="0" smtClean="0"/>
              <a:t>A műanyagban történő melegítést mellőzni kell! Különösen a polimer anyagokra igaz, hogy ezek már alacsony hőfokon is olvadnak, és így </a:t>
            </a:r>
            <a:r>
              <a:rPr lang="hu-HU" dirty="0" err="1" smtClean="0"/>
              <a:t>belekerül-hetnek</a:t>
            </a:r>
            <a:r>
              <a:rPr lang="hu-HU" dirty="0" smtClean="0"/>
              <a:t> az ételekbe.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Mindig tegyük az ételt előbb kerámia, vagy jénai üveg tálba, és csak utána </a:t>
            </a:r>
            <a:r>
              <a:rPr lang="hu-HU" dirty="0" err="1" smtClean="0"/>
              <a:t>mikrózzuk</a:t>
            </a:r>
            <a:r>
              <a:rPr lang="hu-HU" dirty="0" smtClean="0"/>
              <a:t>!</a:t>
            </a:r>
          </a:p>
          <a:p>
            <a:endParaRPr lang="hu-HU" dirty="0"/>
          </a:p>
        </p:txBody>
      </p:sp>
      <p:pic>
        <p:nvPicPr>
          <p:cNvPr id="8194" name="Picture 2" descr="Tényleg káros a mikrózott étel? A szakértő válaszol! | Nosal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420888"/>
            <a:ext cx="3888432" cy="3672408"/>
          </a:xfrm>
          <a:prstGeom prst="rect">
            <a:avLst/>
          </a:prstGeom>
          <a:noFill/>
        </p:spPr>
      </p:pic>
      <p:sp>
        <p:nvSpPr>
          <p:cNvPr id="5" name="Szalagnyíl lefelé 4"/>
          <p:cNvSpPr/>
          <p:nvPr/>
        </p:nvSpPr>
        <p:spPr>
          <a:xfrm>
            <a:off x="4499992" y="1412776"/>
            <a:ext cx="2880320" cy="122413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cxnSp>
        <p:nvCxnSpPr>
          <p:cNvPr id="7" name="Egyenes összekötő 6"/>
          <p:cNvCxnSpPr/>
          <p:nvPr/>
        </p:nvCxnSpPr>
        <p:spPr>
          <a:xfrm flipH="1">
            <a:off x="5004048" y="1916832"/>
            <a:ext cx="3600400" cy="4464496"/>
          </a:xfrm>
          <a:prstGeom prst="line">
            <a:avLst/>
          </a:prstGeom>
          <a:ln w="857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4 étel, amit soha nem szabad a mikrohullámú sütőben melegíte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8496944" cy="4464216"/>
          </a:xfrm>
          <a:prstGeom prst="rect">
            <a:avLst/>
          </a:prstGeom>
          <a:noFill/>
        </p:spPr>
      </p:pic>
      <p:sp>
        <p:nvSpPr>
          <p:cNvPr id="3" name="Szövegdoboz 2"/>
          <p:cNvSpPr txBox="1"/>
          <p:nvPr/>
        </p:nvSpPr>
        <p:spPr>
          <a:xfrm>
            <a:off x="179512" y="188640"/>
            <a:ext cx="896448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900" b="1" dirty="0" smtClean="0"/>
              <a:t>Ezeket az ételeket ne melegítsük </a:t>
            </a:r>
            <a:r>
              <a:rPr lang="hu-HU" sz="3900" b="1" dirty="0" err="1" smtClean="0"/>
              <a:t>mikróban</a:t>
            </a:r>
            <a:endParaRPr lang="hu-HU" sz="39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467544" y="980728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3000" b="1" dirty="0" smtClean="0"/>
              <a:t>Főtt tojás </a:t>
            </a:r>
            <a:r>
              <a:rPr lang="hu-HU" sz="3000" dirty="0" smtClean="0"/>
              <a:t>– felrobbanhat, mivel a tojás belsejében pára keletkezik, ami nem tud eltávozni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40152" y="274638"/>
            <a:ext cx="2592288" cy="2794322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Ezeket az ételeket soha ne melegítsük </a:t>
            </a:r>
            <a:r>
              <a:rPr lang="hu-HU" b="1" dirty="0" err="1" smtClean="0"/>
              <a:t>mikróban</a:t>
            </a:r>
            <a:r>
              <a:rPr lang="hu-HU" b="1" dirty="0" smtClean="0"/>
              <a:t> !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88640"/>
            <a:ext cx="5616624" cy="640871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hu-HU" sz="3100" b="1" dirty="0" smtClean="0"/>
              <a:t>Csirke és más szárnyas hús </a:t>
            </a:r>
            <a:r>
              <a:rPr lang="hu-HU" sz="3100" dirty="0" smtClean="0"/>
              <a:t>– ízetlen száraz lesz, a bőrük, megpuhulnak, és  a szalmonella sem pusztul el </a:t>
            </a:r>
            <a:r>
              <a:rPr lang="hu-HU" sz="3100" dirty="0" err="1" smtClean="0"/>
              <a:t>mikrózás</a:t>
            </a:r>
            <a:r>
              <a:rPr lang="hu-HU" sz="3100" dirty="0" smtClean="0"/>
              <a:t> közben.</a:t>
            </a:r>
          </a:p>
          <a:p>
            <a:pPr>
              <a:buFont typeface="Wingdings" pitchFamily="2" charset="2"/>
              <a:buChar char="Ø"/>
            </a:pPr>
            <a:r>
              <a:rPr lang="hu-HU" sz="3100" b="1" dirty="0" smtClean="0"/>
              <a:t>Pizza</a:t>
            </a:r>
            <a:r>
              <a:rPr lang="hu-HU" sz="3100" dirty="0" smtClean="0"/>
              <a:t> - gusztustalanná válik, a ropogós szélek </a:t>
            </a:r>
            <a:r>
              <a:rPr lang="hu-HU" sz="3100" dirty="0" err="1" smtClean="0"/>
              <a:t>megszottyadnak</a:t>
            </a:r>
            <a:r>
              <a:rPr lang="hu-HU" sz="3100" dirty="0" smtClean="0"/>
              <a:t>, olyanok lesznek, mint a gumi</a:t>
            </a:r>
          </a:p>
          <a:p>
            <a:pPr>
              <a:buFont typeface="Wingdings" pitchFamily="2" charset="2"/>
              <a:buChar char="Ø"/>
            </a:pPr>
            <a:r>
              <a:rPr lang="hu-HU" sz="3100" b="1" dirty="0" smtClean="0"/>
              <a:t>Rizs és krumplis ételek </a:t>
            </a:r>
            <a:r>
              <a:rPr lang="hu-HU" sz="3100" dirty="0" smtClean="0"/>
              <a:t>– magas keményítő tartalmuk miatt állaguk romlik, és esetükben a </a:t>
            </a:r>
            <a:r>
              <a:rPr lang="hu-HU" sz="3100" dirty="0" err="1" smtClean="0"/>
              <a:t>mikrózás</a:t>
            </a:r>
            <a:r>
              <a:rPr lang="hu-HU" sz="3100" dirty="0" smtClean="0"/>
              <a:t> nem jelent megfelelő hőkezelést a </a:t>
            </a:r>
            <a:r>
              <a:rPr lang="hu-HU" sz="3100" dirty="0" err="1" smtClean="0"/>
              <a:t>mikróbák</a:t>
            </a:r>
            <a:r>
              <a:rPr lang="hu-HU" sz="3100" dirty="0" smtClean="0"/>
              <a:t> ellen.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5204" y="3284984"/>
            <a:ext cx="335861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404664"/>
            <a:ext cx="4752528" cy="619268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hu-HU" b="1" dirty="0" smtClean="0"/>
              <a:t>Zeller, cékla és spenót </a:t>
            </a:r>
            <a:r>
              <a:rPr lang="hu-HU" dirty="0" smtClean="0"/>
              <a:t>- nitrátokat tartalmaznak , melyek ha </a:t>
            </a:r>
            <a:r>
              <a:rPr lang="hu-HU" dirty="0" err="1" smtClean="0"/>
              <a:t>mikróban</a:t>
            </a:r>
            <a:r>
              <a:rPr lang="hu-HU" dirty="0" smtClean="0"/>
              <a:t> melegítjük fel őket, rákkeltő </a:t>
            </a:r>
            <a:r>
              <a:rPr lang="hu-HU" dirty="0" err="1" smtClean="0"/>
              <a:t>nitroz-aminokká</a:t>
            </a:r>
            <a:r>
              <a:rPr lang="hu-HU" dirty="0" smtClean="0"/>
              <a:t> alakulnak át.</a:t>
            </a:r>
          </a:p>
          <a:p>
            <a:pPr>
              <a:buFont typeface="Wingdings" pitchFamily="2" charset="2"/>
              <a:buChar char="Ø"/>
            </a:pPr>
            <a:r>
              <a:rPr lang="hu-HU" b="1" dirty="0" smtClean="0"/>
              <a:t>Gomba, gombás étel</a:t>
            </a:r>
            <a:r>
              <a:rPr lang="hu-HU" dirty="0" smtClean="0"/>
              <a:t>- A gombák fehérje összetétele a melegítéskor megváltozik, és ez kellemetlen emésztési problémákat okoz.</a:t>
            </a:r>
          </a:p>
        </p:txBody>
      </p:sp>
      <p:pic>
        <p:nvPicPr>
          <p:cNvPr id="2050" name="Picture 2" descr="Spenót á la nagymama | Nosal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32656"/>
            <a:ext cx="3168352" cy="2175602"/>
          </a:xfrm>
          <a:prstGeom prst="rect">
            <a:avLst/>
          </a:prstGeom>
          <a:noFill/>
        </p:spPr>
      </p:pic>
      <p:sp>
        <p:nvSpPr>
          <p:cNvPr id="2052" name="AutoShape 4" descr="Diétás Gombás Ételek Archives - Salátagyá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2056" name="Picture 8" descr="7 isteni gombás étel, amit nem lehet elrontani - Recept | Fem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293096"/>
            <a:ext cx="3332170" cy="2338365"/>
          </a:xfrm>
          <a:prstGeom prst="rect">
            <a:avLst/>
          </a:prstGeom>
          <a:noFill/>
        </p:spPr>
      </p:pic>
      <p:pic>
        <p:nvPicPr>
          <p:cNvPr id="8" name="Picture 4" descr="Mikrohullámú sütő - eMAG.h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564904"/>
            <a:ext cx="1656184" cy="1656184"/>
          </a:xfrm>
          <a:prstGeom prst="rect">
            <a:avLst/>
          </a:prstGeom>
          <a:noFill/>
        </p:spPr>
      </p:pic>
      <p:cxnSp>
        <p:nvCxnSpPr>
          <p:cNvPr id="12" name="Egyenes összekötő 11"/>
          <p:cNvCxnSpPr/>
          <p:nvPr/>
        </p:nvCxnSpPr>
        <p:spPr>
          <a:xfrm>
            <a:off x="5364088" y="3429000"/>
            <a:ext cx="2952328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404664"/>
            <a:ext cx="8892480" cy="62646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hu-HU" b="1" dirty="0" smtClean="0"/>
              <a:t>Fagyasztott hús felmelegítése </a:t>
            </a:r>
            <a:r>
              <a:rPr lang="hu-HU" dirty="0" smtClean="0"/>
              <a:t>tilos - a hús vékony részei kis idő múlva főni kezdenek, a vastagabb részei fagyott állapotban maradnak. Az </a:t>
            </a:r>
            <a:r>
              <a:rPr lang="hu-HU" dirty="0" err="1" smtClean="0"/>
              <a:t>egyenet-len</a:t>
            </a:r>
            <a:r>
              <a:rPr lang="hu-HU" dirty="0" smtClean="0"/>
              <a:t> felmelegedés ideális a káros </a:t>
            </a:r>
            <a:r>
              <a:rPr lang="hu-HU" dirty="0" err="1" smtClean="0"/>
              <a:t>mikróbák</a:t>
            </a:r>
            <a:r>
              <a:rPr lang="hu-HU" dirty="0" smtClean="0"/>
              <a:t> elszaporodására.  Ráadásul az ilyen hús hőkezelés után is rágós marad.</a:t>
            </a:r>
          </a:p>
          <a:p>
            <a:endParaRPr lang="hu-HU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356992"/>
            <a:ext cx="496855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Mikrohullámú sütő - eMAG.h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429000"/>
            <a:ext cx="3203848" cy="3203848"/>
          </a:xfrm>
          <a:prstGeom prst="rect">
            <a:avLst/>
          </a:prstGeom>
          <a:noFill/>
        </p:spPr>
      </p:pic>
      <p:cxnSp>
        <p:nvCxnSpPr>
          <p:cNvPr id="7" name="Egyenes összekötő 6"/>
          <p:cNvCxnSpPr/>
          <p:nvPr/>
        </p:nvCxnSpPr>
        <p:spPr>
          <a:xfrm flipH="1">
            <a:off x="1043608" y="3212976"/>
            <a:ext cx="5616624" cy="324036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8"/>
          <p:cNvCxnSpPr/>
          <p:nvPr/>
        </p:nvCxnSpPr>
        <p:spPr>
          <a:xfrm>
            <a:off x="1331640" y="3429000"/>
            <a:ext cx="5688632" cy="288032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Vigyázzunk ügyfeleinkre és magunkra is, élvezzük a nyár minden örömét!</a:t>
            </a:r>
            <a:endParaRPr lang="hu-HU" b="1" dirty="0"/>
          </a:p>
        </p:txBody>
      </p:sp>
      <p:pic>
        <p:nvPicPr>
          <p:cNvPr id="30725" name="Picture 5" descr="Balatoni lángos és sült hal árak 2019 - Mutatjuk mi a helyzet tavalyhoz  képest! | 74nullanulla.hu magaz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5"/>
            <a:ext cx="2376264" cy="1582629"/>
          </a:xfrm>
          <a:prstGeom prst="rect">
            <a:avLst/>
          </a:prstGeom>
          <a:noFill/>
        </p:spPr>
      </p:pic>
      <p:pic>
        <p:nvPicPr>
          <p:cNvPr id="30727" name="Picture 7" descr="Itt hajózhatsz olcsón a Balatonon - Nemcsak a tihanyi kompról nézheted a  két partot - Utazás | Fem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484784"/>
            <a:ext cx="3096344" cy="2012150"/>
          </a:xfrm>
          <a:prstGeom prst="rect">
            <a:avLst/>
          </a:prstGeom>
          <a:noFill/>
        </p:spPr>
      </p:pic>
      <p:pic>
        <p:nvPicPr>
          <p:cNvPr id="30729" name="Picture 9" descr="Mire vigyázzunk, ha a tengernél nyaralunk? - Reflektoronl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484784"/>
            <a:ext cx="3132348" cy="2232248"/>
          </a:xfrm>
          <a:prstGeom prst="rect">
            <a:avLst/>
          </a:prstGeom>
          <a:noFill/>
        </p:spPr>
      </p:pic>
      <p:pic>
        <p:nvPicPr>
          <p:cNvPr id="30731" name="Picture 11" descr="Idén 450 forintért tudunk nyalni egy gombóc fagyi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941167"/>
            <a:ext cx="2423382" cy="1615588"/>
          </a:xfrm>
          <a:prstGeom prst="rect">
            <a:avLst/>
          </a:prstGeom>
          <a:noFill/>
        </p:spPr>
      </p:pic>
      <p:pic>
        <p:nvPicPr>
          <p:cNvPr id="30733" name="Picture 13" descr="Minden, amit a grillezésről tudni kell - Blik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4653136"/>
            <a:ext cx="3101458" cy="2063880"/>
          </a:xfrm>
          <a:prstGeom prst="rect">
            <a:avLst/>
          </a:prstGeom>
          <a:noFill/>
        </p:spPr>
      </p:pic>
      <p:pic>
        <p:nvPicPr>
          <p:cNvPr id="30735" name="Picture 15" descr="sütnijó! - Klasszikus lángo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556792"/>
            <a:ext cx="2268252" cy="1512168"/>
          </a:xfrm>
          <a:prstGeom prst="rect">
            <a:avLst/>
          </a:prstGeom>
          <a:noFill/>
        </p:spPr>
      </p:pic>
      <p:pic>
        <p:nvPicPr>
          <p:cNvPr id="30737" name="Picture 17" descr="5 kerékpáros úti cél Magyarországon a mozgás szerelmeseinek | Nők Lapj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3861048"/>
            <a:ext cx="3027830" cy="2268120"/>
          </a:xfrm>
          <a:prstGeom prst="rect">
            <a:avLst/>
          </a:prstGeom>
          <a:noFill/>
        </p:spPr>
      </p:pic>
      <p:pic>
        <p:nvPicPr>
          <p:cNvPr id="14" name="Kép 13" descr="Springos Napernyő, Dönthető, 180 cm, Kék Csíkos - Artool.hu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07904" y="3573016"/>
            <a:ext cx="99695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Mik okozhatnak ételfertőzést, ételmérgezést?</a:t>
            </a:r>
            <a:endParaRPr lang="hu-HU" b="1" dirty="0"/>
          </a:p>
        </p:txBody>
      </p:sp>
      <p:sp>
        <p:nvSpPr>
          <p:cNvPr id="3" name="Szövegdoboz 2"/>
          <p:cNvSpPr txBox="1"/>
          <p:nvPr/>
        </p:nvSpPr>
        <p:spPr>
          <a:xfrm>
            <a:off x="179512" y="1484784"/>
            <a:ext cx="8712968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Rossz minőségű, romlott, fertőzött ételek elfogyasztása után kialakuló </a:t>
            </a:r>
            <a:r>
              <a:rPr lang="hu-HU" sz="2800" dirty="0" err="1" smtClean="0"/>
              <a:t>gastrointesztinalis</a:t>
            </a:r>
            <a:r>
              <a:rPr lang="hu-HU" sz="2800" dirty="0" smtClean="0"/>
              <a:t> tünetekkel összefüggésben főleg a tojásra, tojásos ételekre, a tejtermékekre, vagy húsokra gondolunk, pedig a zöldségek, vagy gyümölcsök is okoznak panaszokat </a:t>
            </a:r>
          </a:p>
          <a:p>
            <a:r>
              <a:rPr lang="hu-HU" sz="2800" dirty="0" smtClean="0"/>
              <a:t>A fertőzések többsége idős, legyengült immunrendszerű egyénekre, vagy azokra a súlyosabb állapotú értelmi fogyatékos személyekre jelent nagyobb veszélyt, akik esetében a higiénés szabályok</a:t>
            </a:r>
          </a:p>
          <a:p>
            <a:r>
              <a:rPr lang="hu-HU" sz="2800" dirty="0" smtClean="0"/>
              <a:t> betartatása sokkal nagyobb</a:t>
            </a:r>
          </a:p>
          <a:p>
            <a:r>
              <a:rPr lang="hu-HU" sz="2800" dirty="0" smtClean="0"/>
              <a:t> figyelmet követel.</a:t>
            </a:r>
          </a:p>
          <a:p>
            <a:endParaRPr lang="hu-HU" sz="2400" dirty="0"/>
          </a:p>
          <a:p>
            <a:endParaRPr lang="hu-HU" dirty="0" smtClean="0"/>
          </a:p>
        </p:txBody>
      </p:sp>
      <p:pic>
        <p:nvPicPr>
          <p:cNvPr id="1026" name="Picture 2" descr="Így kerüld el az ételmérgezést! | nl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941168"/>
            <a:ext cx="4068960" cy="1783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 legkönnyebb házi madártej receptje - egy pillanaton múlhat a tökéletes  állag - Receptek | Sóbor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32656"/>
            <a:ext cx="237626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Ha ezt látod a kenyéren, már nem szabad megenni: képeken 5 romlásnak indult  étel - Gyerek | Femin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32656"/>
            <a:ext cx="237626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Krémes recept - Bíró cukrászda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60648"/>
            <a:ext cx="21602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Kép 6" descr="Akciósan árulták? Így ismerd fel a romlott húst alig látható jelek alapján  - Gyerek | Femin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060848"/>
            <a:ext cx="269671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Kép 7" descr="Egy kis penész miatt is ki kell dobni a sajtot? - Dívány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2276872"/>
            <a:ext cx="266429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Kép 8" descr="C:\Users\Admin\Documents\Névtelen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2204864"/>
            <a:ext cx="244827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Kép 9" descr="Tényleg kevésbé egészséges a mirelit zöldség, mint a friss? Soktényezős a  válasz - Gasztro | Sóbors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4581128"/>
            <a:ext cx="252028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Kép 10" descr="Mosatlanul eszed az almát? Ez a veszély fenyeget - Blikk Rúzs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19872" y="4581128"/>
            <a:ext cx="266429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Kép 11" descr="Fogadjunk, hogy eddig rosszul mostad a salátát! Ez a legjobb módszer |  Mindmegette.hu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00192" y="4509120"/>
            <a:ext cx="2592288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zövegdoboz 12"/>
          <p:cNvSpPr txBox="1"/>
          <p:nvPr/>
        </p:nvSpPr>
        <p:spPr>
          <a:xfrm>
            <a:off x="6516216" y="623731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    </a:t>
            </a:r>
            <a:r>
              <a:rPr lang="hu-HU" sz="2000" dirty="0" smtClean="0"/>
              <a:t>mosatlan saláta</a:t>
            </a:r>
            <a:endParaRPr lang="hu-HU" sz="2000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1043608" y="184482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tojásos ételek</a:t>
            </a:r>
            <a:endParaRPr lang="hu-HU" sz="2000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3995936" y="1844824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romlott felvágott</a:t>
            </a:r>
            <a:endParaRPr lang="hu-HU" sz="2000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876256" y="1844824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cukrászsütemény</a:t>
            </a:r>
            <a:endParaRPr lang="hu-HU" sz="2000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539552" y="4005064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 </a:t>
            </a:r>
            <a:r>
              <a:rPr lang="hu-HU" sz="2000" dirty="0" smtClean="0"/>
              <a:t>nem friss csirkehús</a:t>
            </a:r>
            <a:endParaRPr lang="hu-HU" sz="2000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3563888" y="3933056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  romlott sajtok</a:t>
            </a:r>
            <a:endParaRPr lang="hu-HU" sz="2000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6300192" y="3933056"/>
            <a:ext cx="2843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nem kellően hűtött fagyi</a:t>
            </a:r>
            <a:endParaRPr lang="hu-HU" sz="2000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323528" y="630932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/>
              <a:t>          mirelit zöldségek</a:t>
            </a:r>
            <a:endParaRPr lang="hu-HU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3491880" y="630932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   </a:t>
            </a:r>
            <a:r>
              <a:rPr lang="hu-HU" sz="2000" dirty="0" smtClean="0"/>
              <a:t>mosatlan gyümölcs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Betegségek és tünetek</a:t>
            </a:r>
            <a:r>
              <a:rPr lang="hu-HU" b="1" dirty="0"/>
              <a:t/>
            </a:r>
            <a:br>
              <a:rPr lang="hu-HU" b="1" dirty="0"/>
            </a:br>
            <a:endParaRPr lang="hu-HU" b="1" dirty="0"/>
          </a:p>
        </p:txBody>
      </p:sp>
      <p:sp>
        <p:nvSpPr>
          <p:cNvPr id="3" name="Téglalap 2"/>
          <p:cNvSpPr/>
          <p:nvPr/>
        </p:nvSpPr>
        <p:spPr>
          <a:xfrm>
            <a:off x="323528" y="1151448"/>
            <a:ext cx="864096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err="1" smtClean="0"/>
              <a:t>Liszteriozis</a:t>
            </a:r>
            <a:endParaRPr lang="hu-HU" sz="2800" b="1" dirty="0" smtClean="0"/>
          </a:p>
          <a:p>
            <a:r>
              <a:rPr lang="hu-HU" sz="2800" dirty="0" smtClean="0"/>
              <a:t>Magas lázzal, izomfájdalommal, hányingerrel, </a:t>
            </a:r>
            <a:r>
              <a:rPr lang="hu-HU" sz="2800" dirty="0" err="1" smtClean="0"/>
              <a:t>hasmenés-sel</a:t>
            </a:r>
            <a:r>
              <a:rPr lang="hu-HU" sz="2800" dirty="0" smtClean="0"/>
              <a:t> járó fertőzés. A </a:t>
            </a:r>
            <a:r>
              <a:rPr lang="hu-HU" sz="2800" dirty="0" err="1" smtClean="0"/>
              <a:t>Listeria</a:t>
            </a:r>
            <a:r>
              <a:rPr lang="hu-HU" sz="2800" dirty="0" smtClean="0"/>
              <a:t> baktérium gyümölcsök, </a:t>
            </a:r>
            <a:r>
              <a:rPr lang="hu-HU" sz="2800" dirty="0" err="1" smtClean="0"/>
              <a:t>zöld-ségek</a:t>
            </a:r>
            <a:r>
              <a:rPr lang="hu-HU" sz="2800" dirty="0" smtClean="0"/>
              <a:t>, mirelitárú mellett kész hústermékekben, lágy sajtokban joghurtokban, is előfordulhat.  Inkubációs idő:</a:t>
            </a:r>
          </a:p>
          <a:p>
            <a:r>
              <a:rPr lang="hu-HU" sz="2800" dirty="0" smtClean="0"/>
              <a:t>2 nap és 2 hónap között.</a:t>
            </a:r>
          </a:p>
          <a:p>
            <a:endParaRPr lang="hu-HU" sz="2800" dirty="0" smtClean="0"/>
          </a:p>
          <a:p>
            <a:r>
              <a:rPr lang="hu-HU" sz="2800" b="1" dirty="0" err="1" smtClean="0"/>
              <a:t>Szalmonellózis</a:t>
            </a:r>
            <a:endParaRPr lang="hu-HU" sz="2800" b="1" dirty="0" smtClean="0"/>
          </a:p>
          <a:p>
            <a:r>
              <a:rPr lang="hu-HU" sz="2800" dirty="0" smtClean="0"/>
              <a:t>Inkubációs idő: 8-48 óra. Jelentkezhet </a:t>
            </a:r>
          </a:p>
          <a:p>
            <a:r>
              <a:rPr lang="hu-HU" sz="2800" dirty="0" smtClean="0"/>
              <a:t>hányinger, hányás, hasmenés, amelyhez </a:t>
            </a:r>
          </a:p>
          <a:p>
            <a:r>
              <a:rPr lang="hu-HU" sz="2800" dirty="0" smtClean="0"/>
              <a:t>hasi görcsök társulnak. Jellemző a hidegrázás,</a:t>
            </a:r>
          </a:p>
          <a:p>
            <a:r>
              <a:rPr lang="hu-HU" sz="2800" dirty="0" smtClean="0"/>
              <a:t>a magas, akár 40 fokos láz. A széklet tartalmazhat vért is</a:t>
            </a:r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Kép 3" descr="Listeria monocytogenes, élelmiszer-biztonsági jelentőségű baktérium:  kockázata, előfordulása, jelentősége, a fertőzés kialakulásának a  megelőzése, és a már kialakult liszteriózis kezelése - Varga Balázs Vegán  Sporttáplálkozá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356992"/>
            <a:ext cx="21602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Szalmonella – Wikipédi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789040"/>
            <a:ext cx="2088232" cy="1627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67544" y="1124744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23528" y="476672"/>
            <a:ext cx="5112568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sz="3200" dirty="0" smtClean="0"/>
          </a:p>
          <a:p>
            <a:r>
              <a:rPr lang="hu-HU" sz="3200" dirty="0" smtClean="0"/>
              <a:t>A hasmenéses betegségek ¼</a:t>
            </a:r>
            <a:r>
              <a:rPr lang="hu-HU" sz="3200" dirty="0" err="1" smtClean="0"/>
              <a:t>-ét</a:t>
            </a:r>
            <a:r>
              <a:rPr lang="hu-HU" sz="3200" dirty="0" smtClean="0"/>
              <a:t> valamelyik </a:t>
            </a:r>
            <a:r>
              <a:rPr lang="hu-HU" sz="3200" dirty="0" err="1" smtClean="0"/>
              <a:t>Campylobacter</a:t>
            </a:r>
            <a:r>
              <a:rPr lang="hu-HU" sz="3200" dirty="0" smtClean="0"/>
              <a:t> baktérium okozza. Időszakosan fordul elő, </a:t>
            </a:r>
            <a:r>
              <a:rPr lang="hu-HU" sz="3200" b="1" dirty="0" smtClean="0"/>
              <a:t>nyáron</a:t>
            </a:r>
            <a:r>
              <a:rPr lang="hu-HU" sz="3200" dirty="0" smtClean="0"/>
              <a:t> és </a:t>
            </a:r>
            <a:r>
              <a:rPr lang="hu-HU" sz="3200" b="1" dirty="0" smtClean="0"/>
              <a:t>ősszel </a:t>
            </a:r>
            <a:r>
              <a:rPr lang="hu-HU" sz="3200" dirty="0" smtClean="0"/>
              <a:t>sokkal gyakoribb. </a:t>
            </a:r>
            <a:r>
              <a:rPr lang="hu-HU" sz="3200" b="1" dirty="0" smtClean="0"/>
              <a:t>(GIROSZ!)</a:t>
            </a:r>
          </a:p>
          <a:p>
            <a:pPr algn="ctr"/>
            <a:endParaRPr lang="hu-HU" sz="2800" dirty="0" smtClean="0"/>
          </a:p>
          <a:p>
            <a:endParaRPr lang="hu-HU" sz="2800" dirty="0"/>
          </a:p>
          <a:p>
            <a:endParaRPr lang="hu-HU" sz="2800" dirty="0" smtClean="0"/>
          </a:p>
          <a:p>
            <a:endParaRPr lang="hu-HU" sz="2800" dirty="0"/>
          </a:p>
          <a:p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5" name="Kép 4" descr="Campylobacter Jejuni Antigen - The Native Antigen Company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556792"/>
            <a:ext cx="35283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395536" y="4005064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Élelmiszerekkel jut be a szervezetbe, és mivel nyáron gyengébbek a hűtési lehetőségek, így nagyobb az esély a fertőzésre. A betegség rendszerint öt-nyolc nap alatt lezajlik, spontán gyógyul, a kórokozó kiürül a szervezetből.</a:t>
            </a:r>
            <a:endParaRPr lang="hu-HU" sz="32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3131840" y="260648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dirty="0" err="1" smtClean="0"/>
              <a:t>Campylobacter</a:t>
            </a:r>
            <a:endParaRPr lang="hu-HU" sz="4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251520" y="116632"/>
            <a:ext cx="5904656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err="1" smtClean="0"/>
              <a:t>Norovírus</a:t>
            </a:r>
            <a:r>
              <a:rPr lang="hu-HU" sz="3200" b="1" dirty="0" smtClean="0"/>
              <a:t> fertőzés</a:t>
            </a:r>
          </a:p>
          <a:p>
            <a:r>
              <a:rPr lang="hu-HU" sz="2800" dirty="0" smtClean="0"/>
              <a:t>A gyakran egyszerű gyomorhurutként kezelt, heves hányással és erős hasmenéssel járó betegség. A panaszok többnyire néhány nap alatt elmúlnak, de veszélyes is lehet a vele járó nagymértékű folyadékvesztés miatt. </a:t>
            </a:r>
            <a:endParaRPr lang="hu-HU" dirty="0" smtClean="0"/>
          </a:p>
          <a:p>
            <a:endParaRPr lang="hu-HU" sz="3200" b="1" dirty="0" smtClean="0"/>
          </a:p>
          <a:p>
            <a:r>
              <a:rPr lang="hu-HU" sz="3200" b="1" dirty="0" smtClean="0"/>
              <a:t>Hepatitis „A” vírus fertőzés</a:t>
            </a:r>
          </a:p>
          <a:p>
            <a:r>
              <a:rPr lang="hu-HU" sz="2800" dirty="0"/>
              <a:t>A fáradtsággal, </a:t>
            </a:r>
            <a:r>
              <a:rPr lang="hu-HU" sz="2800" dirty="0" smtClean="0"/>
              <a:t>lázzal, súlyvesztéssel </a:t>
            </a:r>
            <a:r>
              <a:rPr lang="hu-HU" sz="2800" dirty="0"/>
              <a:t>járó májgyulladás </a:t>
            </a:r>
            <a:r>
              <a:rPr lang="hu-HU" sz="2800" dirty="0" smtClean="0"/>
              <a:t>egyértelműen </a:t>
            </a:r>
            <a:r>
              <a:rPr lang="hu-HU" sz="2800" dirty="0"/>
              <a:t>a higiéniás </a:t>
            </a:r>
            <a:r>
              <a:rPr lang="hu-HU" sz="2800" dirty="0" smtClean="0"/>
              <a:t>szabályok elmulasztását </a:t>
            </a:r>
            <a:r>
              <a:rPr lang="hu-HU" sz="2800" dirty="0"/>
              <a:t>jelzik. </a:t>
            </a:r>
            <a:r>
              <a:rPr lang="hu-HU" sz="2800" dirty="0" smtClean="0"/>
              <a:t>Megelőzését </a:t>
            </a:r>
            <a:r>
              <a:rPr lang="hu-HU" sz="2800" dirty="0"/>
              <a:t>az ételek készítése, elfogyasztása előtti alapos kézmosással segíthetjük</a:t>
            </a:r>
            <a:r>
              <a:rPr lang="hu-HU" sz="2800" dirty="0" smtClean="0"/>
              <a:t>.</a:t>
            </a:r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3" descr="O que é o Norovírus? | Dra. Keilla Freitas Infectologist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548680"/>
            <a:ext cx="30243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Hepatitis A Virus (HAV) | FDA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933056"/>
            <a:ext cx="302433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Mire </a:t>
            </a:r>
            <a:br>
              <a:rPr lang="hu-HU" b="1" dirty="0" smtClean="0"/>
            </a:br>
            <a:r>
              <a:rPr lang="hu-HU" b="1" dirty="0" smtClean="0"/>
              <a:t>figyeljünk !</a:t>
            </a:r>
            <a:r>
              <a:rPr lang="hu-HU" dirty="0"/>
              <a:t/>
            </a:r>
            <a:br>
              <a:rPr lang="hu-HU" dirty="0"/>
            </a:b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287016" y="1988840"/>
            <a:ext cx="885698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3000" dirty="0"/>
              <a:t>Mossunk kezet, </a:t>
            </a:r>
            <a:r>
              <a:rPr lang="hu-HU" sz="3000" dirty="0" smtClean="0"/>
              <a:t>főzés</a:t>
            </a:r>
            <a:r>
              <a:rPr lang="hu-HU" sz="3000" dirty="0"/>
              <a:t>, sütés, vagy étkezés </a:t>
            </a:r>
            <a:r>
              <a:rPr lang="hu-HU" sz="3000" dirty="0" smtClean="0"/>
              <a:t>előtt.</a:t>
            </a:r>
            <a:endParaRPr lang="hu-HU" sz="3000" dirty="0"/>
          </a:p>
          <a:p>
            <a:pPr>
              <a:buFont typeface="Wingdings" pitchFamily="2" charset="2"/>
              <a:buChar char="Ø"/>
            </a:pPr>
            <a:r>
              <a:rPr lang="hu-HU" sz="3000" dirty="0"/>
              <a:t>A zöldségeket, gyümölcsöket felhasználás előtt alaposan mossuk és szárítsuk </a:t>
            </a:r>
            <a:r>
              <a:rPr lang="hu-HU" sz="3000" dirty="0" smtClean="0"/>
              <a:t>meg. Fogyasztásig </a:t>
            </a:r>
            <a:r>
              <a:rPr lang="hu-HU" sz="3000" dirty="0"/>
              <a:t>tároljuk hűtőben, elkülönítve a több élelmiszertől.</a:t>
            </a:r>
          </a:p>
          <a:p>
            <a:pPr>
              <a:buFont typeface="Wingdings" pitchFamily="2" charset="2"/>
              <a:buChar char="Ø"/>
            </a:pPr>
            <a:r>
              <a:rPr lang="hu-HU" sz="3000" dirty="0"/>
              <a:t>A spenót, saláta, káposzta és egyéb zöldségek külső leveleit távolítsuk el, a </a:t>
            </a:r>
            <a:r>
              <a:rPr lang="hu-HU" sz="3000" dirty="0" smtClean="0"/>
              <a:t>többit </a:t>
            </a:r>
            <a:r>
              <a:rPr lang="hu-HU" sz="3000" dirty="0"/>
              <a:t>levelet külön-külön, egyesével mossuk le.</a:t>
            </a:r>
          </a:p>
          <a:p>
            <a:pPr>
              <a:buFont typeface="Wingdings" pitchFamily="2" charset="2"/>
              <a:buChar char="Ø"/>
            </a:pPr>
            <a:r>
              <a:rPr lang="hu-HU" sz="3000" dirty="0"/>
              <a:t>A főzés </a:t>
            </a:r>
            <a:r>
              <a:rPr lang="hu-HU" sz="3000" dirty="0" smtClean="0"/>
              <a:t>és a sütés segíthet </a:t>
            </a:r>
            <a:r>
              <a:rPr lang="hu-HU" sz="3000" dirty="0"/>
              <a:t>a fertőzések </a:t>
            </a:r>
            <a:r>
              <a:rPr lang="hu-HU" sz="3000" dirty="0" err="1" smtClean="0"/>
              <a:t>megelőzé-sében</a:t>
            </a:r>
            <a:r>
              <a:rPr lang="hu-HU" sz="3000" dirty="0"/>
              <a:t>, magas </a:t>
            </a:r>
            <a:r>
              <a:rPr lang="hu-HU" sz="3000" dirty="0" smtClean="0"/>
              <a:t>hőmérsékleten </a:t>
            </a:r>
            <a:r>
              <a:rPr lang="hu-HU" sz="3000" dirty="0"/>
              <a:t>a legtöbb </a:t>
            </a:r>
            <a:r>
              <a:rPr lang="hu-HU" sz="3000" dirty="0" smtClean="0"/>
              <a:t>kórokozó elpusztul.</a:t>
            </a:r>
            <a:endParaRPr lang="hu-HU" sz="3000" dirty="0"/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2952328" cy="1728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zért mosd meg minden esetben a salátát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16632"/>
            <a:ext cx="3023414" cy="17390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Mire figyeljünk?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251520" y="908720"/>
            <a:ext cx="86409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u-HU" sz="3000" dirty="0"/>
              <a:t>A konyhapultot, vágódeszkát mindig </a:t>
            </a:r>
            <a:r>
              <a:rPr lang="hu-HU" sz="3000" dirty="0" smtClean="0"/>
              <a:t>mossuk le, főleg </a:t>
            </a:r>
            <a:r>
              <a:rPr lang="hu-HU" sz="3000" dirty="0"/>
              <a:t>nyers hús, vagy </a:t>
            </a:r>
            <a:r>
              <a:rPr lang="hu-HU" sz="3000" dirty="0" smtClean="0"/>
              <a:t>zöldség feldolgozását </a:t>
            </a:r>
            <a:r>
              <a:rPr lang="hu-HU" sz="3000" dirty="0"/>
              <a:t>követően.</a:t>
            </a:r>
          </a:p>
          <a:p>
            <a:pPr>
              <a:buFont typeface="Wingdings" pitchFamily="2" charset="2"/>
              <a:buChar char="Ø"/>
            </a:pPr>
            <a:r>
              <a:rPr lang="hu-HU" sz="3000" dirty="0"/>
              <a:t>Az elkészített ételt rövid időn belül </a:t>
            </a:r>
            <a:r>
              <a:rPr lang="hu-HU" sz="3000" dirty="0" smtClean="0"/>
              <a:t>tálaljuk, </a:t>
            </a:r>
            <a:r>
              <a:rPr lang="hu-HU" sz="3000" dirty="0"/>
              <a:t>a maradékot mielőbb tegyük hűtőbe.</a:t>
            </a:r>
          </a:p>
          <a:p>
            <a:pPr>
              <a:buFont typeface="Wingdings" pitchFamily="2" charset="2"/>
              <a:buChar char="Ø"/>
            </a:pPr>
            <a:r>
              <a:rPr lang="hu-HU" sz="3000" dirty="0"/>
              <a:t>Húsok készítése során soha ne tegyük a már alaposan átsütött, készterméket a </a:t>
            </a:r>
            <a:r>
              <a:rPr lang="hu-HU" sz="3000" dirty="0" smtClean="0"/>
              <a:t>korábban nyers </a:t>
            </a:r>
            <a:r>
              <a:rPr lang="hu-HU" sz="3000" dirty="0"/>
              <a:t>hús tárolására szolgáló edénybe.</a:t>
            </a:r>
          </a:p>
          <a:p>
            <a:pPr>
              <a:buFont typeface="Wingdings" pitchFamily="2" charset="2"/>
              <a:buChar char="Ø"/>
            </a:pPr>
            <a:r>
              <a:rPr lang="hu-HU" sz="3000" dirty="0"/>
              <a:t>L</a:t>
            </a:r>
            <a:r>
              <a:rPr lang="hu-HU" sz="3000" dirty="0" smtClean="0"/>
              <a:t>ejárt </a:t>
            </a:r>
            <a:r>
              <a:rPr lang="hu-HU" sz="3000" dirty="0"/>
              <a:t>szavatosságú terméket ne </a:t>
            </a:r>
            <a:r>
              <a:rPr lang="hu-HU" sz="3000" dirty="0" smtClean="0"/>
              <a:t>fogyasszunk, </a:t>
            </a:r>
            <a:r>
              <a:rPr lang="hu-HU" sz="3000" dirty="0"/>
              <a:t>még akkor sem, ha hűtőben tároltuk.</a:t>
            </a:r>
          </a:p>
          <a:p>
            <a:pPr>
              <a:buFont typeface="Wingdings" pitchFamily="2" charset="2"/>
              <a:buChar char="Ø"/>
            </a:pPr>
            <a:r>
              <a:rPr lang="hu-HU" sz="3000" dirty="0" smtClean="0"/>
              <a:t>Nyári melegben a nyers </a:t>
            </a:r>
            <a:r>
              <a:rPr lang="hu-HU" sz="3000" dirty="0"/>
              <a:t>tojást tartalmazó ételeket kerüljük </a:t>
            </a:r>
            <a:r>
              <a:rPr lang="hu-HU" sz="3000" dirty="0" smtClean="0"/>
              <a:t>mivel </a:t>
            </a:r>
            <a:r>
              <a:rPr lang="hu-HU" sz="3000" dirty="0"/>
              <a:t>ezek </a:t>
            </a:r>
            <a:r>
              <a:rPr lang="hu-HU" sz="3000" dirty="0" smtClean="0"/>
              <a:t>a hűtőből kivéve </a:t>
            </a:r>
            <a:r>
              <a:rPr lang="hu-HU" sz="3000" dirty="0"/>
              <a:t>pillanatok alatt </a:t>
            </a:r>
            <a:r>
              <a:rPr lang="hu-HU" sz="3000" dirty="0" smtClean="0"/>
              <a:t>megromolhatnak. </a:t>
            </a:r>
            <a:endParaRPr lang="hu-HU" sz="3000" dirty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51520" y="404664"/>
            <a:ext cx="84969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Mikor forduljunk orvoshoz?</a:t>
            </a:r>
            <a:endParaRPr kumimoji="0" lang="hu-H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323528" y="1318022"/>
            <a:ext cx="619268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A gyomorfertőzések </a:t>
            </a:r>
            <a:r>
              <a:rPr lang="hu-HU" sz="2800" dirty="0" smtClean="0"/>
              <a:t>többsége ágynyugalom, diéta és </a:t>
            </a:r>
            <a:r>
              <a:rPr lang="hu-HU" sz="2800" dirty="0"/>
              <a:t>bőséges folyadék fogyasztás hatására magától is gyógyul pár napon-egy héten belül. </a:t>
            </a:r>
            <a:endParaRPr lang="hu-HU" sz="2800" dirty="0" smtClean="0"/>
          </a:p>
          <a:p>
            <a:endParaRPr lang="hu-HU" sz="2800" dirty="0"/>
          </a:p>
          <a:p>
            <a:r>
              <a:rPr lang="hu-HU" sz="2800" dirty="0"/>
              <a:t>Forduljunk orvoshoz, ha elhúzódó, </a:t>
            </a:r>
            <a:endParaRPr lang="hu-HU" sz="2800" dirty="0" smtClean="0"/>
          </a:p>
          <a:p>
            <a:r>
              <a:rPr lang="hu-HU" sz="2800" dirty="0" smtClean="0"/>
              <a:t>magas </a:t>
            </a:r>
            <a:r>
              <a:rPr lang="hu-HU" sz="2800" dirty="0"/>
              <a:t>láz, véres széklet, </a:t>
            </a:r>
            <a:r>
              <a:rPr lang="hu-HU" sz="2800" dirty="0" smtClean="0"/>
              <a:t>erős </a:t>
            </a:r>
          </a:p>
          <a:p>
            <a:r>
              <a:rPr lang="hu-HU" sz="2800" dirty="0" smtClean="0"/>
              <a:t>hányás</a:t>
            </a:r>
            <a:r>
              <a:rPr lang="hu-HU" sz="2800" dirty="0"/>
              <a:t>, vagy 3 napnál tovább tartó </a:t>
            </a:r>
            <a:endParaRPr lang="hu-HU" sz="2800" dirty="0" smtClean="0"/>
          </a:p>
          <a:p>
            <a:r>
              <a:rPr lang="hu-HU" sz="2800" dirty="0" smtClean="0"/>
              <a:t>hasmenés </a:t>
            </a:r>
            <a:r>
              <a:rPr lang="hu-HU" sz="2800" dirty="0"/>
              <a:t>jelentkezik. </a:t>
            </a:r>
            <a:endParaRPr lang="hu-HU" sz="2800" dirty="0" smtClean="0"/>
          </a:p>
          <a:p>
            <a:r>
              <a:rPr lang="hu-HU" sz="2800" dirty="0" smtClean="0"/>
              <a:t>A </a:t>
            </a:r>
            <a:r>
              <a:rPr lang="hu-HU" sz="2800" dirty="0"/>
              <a:t>vizelet csökkenése, a száraz száj, </a:t>
            </a:r>
            <a:r>
              <a:rPr lang="hu-HU" sz="2800" dirty="0" smtClean="0"/>
              <a:t>zavartság: </a:t>
            </a:r>
            <a:r>
              <a:rPr lang="hu-HU" sz="2800" dirty="0"/>
              <a:t>a kiszáradás jelei lehetnek, gyanú esetén hívjunk orvosi segítséget.</a:t>
            </a:r>
          </a:p>
          <a:p>
            <a:endParaRPr lang="hu-HU" dirty="0"/>
          </a:p>
        </p:txBody>
      </p:sp>
      <p:pic>
        <p:nvPicPr>
          <p:cNvPr id="21507" name="Picture 3" descr="Egy kis fejfájás, fáradtság az első tünet: az agy betegségeinek korai jelei  - Életmód | Fem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924944"/>
            <a:ext cx="3295698" cy="2198416"/>
          </a:xfrm>
          <a:prstGeom prst="rect">
            <a:avLst/>
          </a:prstGeom>
          <a:noFill/>
        </p:spPr>
      </p:pic>
      <p:cxnSp>
        <p:nvCxnSpPr>
          <p:cNvPr id="9" name="Egyenes összekötő 8"/>
          <p:cNvCxnSpPr/>
          <p:nvPr/>
        </p:nvCxnSpPr>
        <p:spPr>
          <a:xfrm>
            <a:off x="7236296" y="5229200"/>
            <a:ext cx="0" cy="1080120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10"/>
          <p:cNvCxnSpPr/>
          <p:nvPr/>
        </p:nvCxnSpPr>
        <p:spPr>
          <a:xfrm>
            <a:off x="6660232" y="5733256"/>
            <a:ext cx="1152128" cy="0"/>
          </a:xfrm>
          <a:prstGeom prst="line">
            <a:avLst/>
          </a:prstGeom>
          <a:ln w="254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808</Words>
  <Application>Microsoft Office PowerPoint</Application>
  <PresentationFormat>Diavetítés a képernyőre (4:3 oldalarány)</PresentationFormat>
  <Paragraphs>95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Tanácsok a nyári fertőzések megelőzéséhez, továbbá  a mikrohullámú sütők nyári veszélyei</vt:lpstr>
      <vt:lpstr>Mik okozhatnak ételfertőzést, ételmérgezést?</vt:lpstr>
      <vt:lpstr>3. dia</vt:lpstr>
      <vt:lpstr> Betegségek és tünetek </vt:lpstr>
      <vt:lpstr>5. dia</vt:lpstr>
      <vt:lpstr>6. dia</vt:lpstr>
      <vt:lpstr> Mire  figyeljünk ! </vt:lpstr>
      <vt:lpstr> Mire figyeljünk? </vt:lpstr>
      <vt:lpstr>9. dia</vt:lpstr>
      <vt:lpstr>A mikrohullámú sütők nyári veszélyei</vt:lpstr>
      <vt:lpstr>A mikrohullámú sütő helyes használata</vt:lpstr>
      <vt:lpstr>12. dia</vt:lpstr>
      <vt:lpstr>Ezeket az ételeket soha ne melegítsük mikróban !</vt:lpstr>
      <vt:lpstr>14. dia</vt:lpstr>
      <vt:lpstr>15. dia</vt:lpstr>
      <vt:lpstr>Vigyázzunk ügyfeleinkre és magunkra is, élvezzük a nyár minden örömét!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Tanácsok a nyári fertőzések megelőzéséhez, továbbá  a mikrohullámú sütők nyári veszélye</dc:title>
  <dc:creator>Admin</dc:creator>
  <cp:lastModifiedBy>Admin</cp:lastModifiedBy>
  <cp:revision>76</cp:revision>
  <dcterms:created xsi:type="dcterms:W3CDTF">2023-06-12T08:21:54Z</dcterms:created>
  <dcterms:modified xsi:type="dcterms:W3CDTF">2024-04-30T12:23:01Z</dcterms:modified>
</cp:coreProperties>
</file>